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1" r:id="rId2"/>
    <p:sldId id="262" r:id="rId3"/>
    <p:sldId id="263" r:id="rId4"/>
    <p:sldId id="264" r:id="rId5"/>
    <p:sldId id="265" r:id="rId6"/>
    <p:sldId id="284" r:id="rId7"/>
    <p:sldId id="286" r:id="rId8"/>
    <p:sldId id="287" r:id="rId9"/>
    <p:sldId id="288" r:id="rId10"/>
    <p:sldId id="266" r:id="rId11"/>
    <p:sldId id="267" r:id="rId12"/>
    <p:sldId id="289" r:id="rId13"/>
    <p:sldId id="274" r:id="rId14"/>
    <p:sldId id="275" r:id="rId15"/>
    <p:sldId id="290" r:id="rId16"/>
    <p:sldId id="277" r:id="rId17"/>
    <p:sldId id="278" r:id="rId18"/>
    <p:sldId id="279" r:id="rId19"/>
    <p:sldId id="291" r:id="rId20"/>
    <p:sldId id="281" r:id="rId21"/>
    <p:sldId id="282" r:id="rId22"/>
    <p:sldId id="283" r:id="rId23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DEFF"/>
    <a:srgbClr val="00AEF0"/>
    <a:srgbClr val="BAA523"/>
    <a:srgbClr val="96A519"/>
    <a:srgbClr val="3996A5"/>
    <a:srgbClr val="97BF0D"/>
    <a:srgbClr val="75195B"/>
    <a:srgbClr val="EE8032"/>
    <a:srgbClr val="EE7D32"/>
    <a:srgbClr val="3E7E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2" autoAdjust="0"/>
    <p:restoredTop sz="94660"/>
  </p:normalViewPr>
  <p:slideViewPr>
    <p:cSldViewPr>
      <p:cViewPr varScale="1">
        <p:scale>
          <a:sx n="82" d="100"/>
          <a:sy n="82" d="100"/>
        </p:scale>
        <p:origin x="-92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04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6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6" y="4680945"/>
            <a:ext cx="5375268" cy="443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6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107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88232"/>
          </a:xfrm>
        </p:spPr>
        <p:txBody>
          <a:bodyPr/>
          <a:lstStyle>
            <a:lvl1pPr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26" name="Picture 2" descr="C:\DOCUME~1\lenain\LOCALS~1\Temp\7zECB.tmp\LOGO-CE for RTD EN Positive Cyan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4800" y="324000"/>
            <a:ext cx="1811933" cy="1396800"/>
          </a:xfrm>
          <a:prstGeom prst="rect">
            <a:avLst/>
          </a:prstGeom>
          <a:noFill/>
        </p:spPr>
      </p:pic>
      <p:pic>
        <p:nvPicPr>
          <p:cNvPr id="1027" name="Picture 3" descr="C:\DOCUME~1\lenain\LOCALS~1\Temp\7zECC.tmp\Footer Box RTD EN Cyan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9200" y="6436800"/>
            <a:ext cx="685800" cy="4572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0AEF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0AEF0"/>
              </a:buClr>
              <a:tabLst>
                <a:tab pos="7623175" algn="l"/>
              </a:tabLst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3" name="Picture 3" descr="C:\DOCUME~1\lenain\LOCALS~1\Temp\7zECC.tmp\Footer Box RTD EN Cyan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5200" y="6458400"/>
            <a:ext cx="610200" cy="406800"/>
          </a:xfrm>
          <a:prstGeom prst="rect">
            <a:avLst/>
          </a:prstGeom>
          <a:noFill/>
        </p:spPr>
      </p:pic>
      <p:pic>
        <p:nvPicPr>
          <p:cNvPr id="2051" name="Picture 3" descr="C:\DOCUME~1\lenain\LOCALS~1\Temp\7zECD.tmp\LOGO-CE for RTD EN Negative Cyan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2000" y="306000"/>
            <a:ext cx="1620466" cy="124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AEF0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33C47.B73E89F0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m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programmes/horizon2020/en/food-security-sustainable-agriculture-and-forestry-marine-maritime-and-inland-water-research-and-0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s3platform.jrc.ec.europa.eu/agri-food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c.europa.eu/research/bioeconomy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6881">
            <a:off x="541973" y="1788926"/>
            <a:ext cx="2397108" cy="3393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3346501" y="2348880"/>
            <a:ext cx="5473971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  <a:defRPr sz="3000" b="1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EF0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sz="2800" kern="0" dirty="0" smtClean="0">
                <a:solidFill>
                  <a:srgbClr val="FFC000"/>
                </a:solidFill>
              </a:rPr>
              <a:t>Research </a:t>
            </a:r>
            <a:r>
              <a:rPr lang="en-GB" sz="2800" kern="0" dirty="0" smtClean="0">
                <a:solidFill>
                  <a:srgbClr val="FFC000"/>
                </a:solidFill>
              </a:rPr>
              <a:t>&amp; Innovation </a:t>
            </a:r>
          </a:p>
          <a:p>
            <a:pPr algn="ctr"/>
            <a:r>
              <a:rPr lang="en-GB" sz="2800" kern="0" dirty="0" smtClean="0">
                <a:solidFill>
                  <a:srgbClr val="FFC000"/>
                </a:solidFill>
              </a:rPr>
              <a:t>for tomorrow's</a:t>
            </a:r>
          </a:p>
          <a:p>
            <a:pPr algn="ctr"/>
            <a:r>
              <a:rPr lang="en-GB" sz="2800" kern="0" dirty="0" smtClean="0">
                <a:solidFill>
                  <a:srgbClr val="FFC000"/>
                </a:solidFill>
              </a:rPr>
              <a:t>nutrition and food systems</a:t>
            </a:r>
            <a:endParaRPr lang="en-GB" sz="2800" kern="0" dirty="0">
              <a:solidFill>
                <a:srgbClr val="FFC000"/>
              </a:solidFill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5442024" y="5373216"/>
            <a:ext cx="3240360" cy="1376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sz="3000" b="1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BE" sz="1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Barend VERACHTERT</a:t>
            </a:r>
            <a:endParaRPr lang="en-GB" sz="1400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1400" b="0" dirty="0" smtClean="0"/>
              <a:t>Head of Unit </a:t>
            </a:r>
          </a:p>
          <a:p>
            <a:r>
              <a:rPr lang="en-GB" sz="1400" b="0" dirty="0" smtClean="0"/>
              <a:t>F3 </a:t>
            </a:r>
            <a:r>
              <a:rPr lang="en-GB" sz="1400" b="0" dirty="0"/>
              <a:t>- </a:t>
            </a:r>
            <a:r>
              <a:rPr lang="en-GB" sz="1400" b="0" dirty="0" err="1"/>
              <a:t>Agri</a:t>
            </a:r>
            <a:r>
              <a:rPr lang="en-GB" sz="1400" b="0" dirty="0"/>
              <a:t>-Food </a:t>
            </a:r>
            <a:r>
              <a:rPr lang="en-GB" sz="1400" b="0" dirty="0" smtClean="0"/>
              <a:t>Chain</a:t>
            </a:r>
            <a:endParaRPr lang="en-GB" sz="1400" b="0" dirty="0"/>
          </a:p>
          <a:p>
            <a:r>
              <a:rPr lang="en-GB" sz="1400" b="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DG Research &amp; Innovation</a:t>
            </a:r>
            <a:endParaRPr lang="en-GB" sz="1400" b="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1400" b="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European </a:t>
            </a:r>
            <a:r>
              <a:rPr lang="en-GB" sz="1400" b="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Commission, Brussels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872" y="0"/>
            <a:ext cx="1152128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09627" y="2512624"/>
            <a:ext cx="4542493" cy="2771582"/>
            <a:chOff x="156070" y="2298081"/>
            <a:chExt cx="4593977" cy="2820221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070" y="2458651"/>
              <a:ext cx="3729085" cy="2659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1797" y="2298081"/>
              <a:ext cx="1338250" cy="2770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94035" y="5373216"/>
            <a:ext cx="423322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sz="10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F5494"/>
                </a:solidFill>
              </a:rPr>
              <a:t>Need for a systemic approach to future-proofing food systems by structuring, connecting and scaling-up R&amp;I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solidFill>
                <a:srgbClr val="0F5494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F5494"/>
                </a:solidFill>
              </a:rPr>
              <a:t>To provide evidence for policies and solutions (knowledge, methods, technologies, services, business models, </a:t>
            </a:r>
            <a:r>
              <a:rPr lang="en-GB" sz="1100" dirty="0" err="1">
                <a:solidFill>
                  <a:srgbClr val="0F5494"/>
                </a:solidFill>
              </a:rPr>
              <a:t>etc</a:t>
            </a:r>
            <a:r>
              <a:rPr lang="en-GB" sz="1100" dirty="0">
                <a:solidFill>
                  <a:srgbClr val="0F5494"/>
                </a:solidFill>
              </a:rPr>
              <a:t>) addressing 4 priorities. </a:t>
            </a:r>
            <a:endParaRPr lang="en-US" sz="1100" dirty="0">
              <a:solidFill>
                <a:srgbClr val="0F5494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004046" y="2463934"/>
            <a:ext cx="4009340" cy="4272572"/>
            <a:chOff x="5004046" y="2463934"/>
            <a:chExt cx="4009340" cy="4272572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6" y="2463934"/>
              <a:ext cx="4009339" cy="2249124"/>
            </a:xfrm>
            <a:prstGeom prst="rect">
              <a:avLst/>
            </a:prstGeom>
            <a:noFill/>
            <a:ln w="9525" cmpd="sng">
              <a:solidFill>
                <a:srgbClr val="EA5E08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493708" y="2511860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F5494"/>
                  </a:solidFill>
                </a:rPr>
                <a:t>Priorities</a:t>
              </a:r>
            </a:p>
          </p:txBody>
        </p:sp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7" y="4725144"/>
              <a:ext cx="4009339" cy="2011362"/>
            </a:xfrm>
            <a:prstGeom prst="rect">
              <a:avLst/>
            </a:prstGeom>
            <a:noFill/>
            <a:ln w="9525">
              <a:solidFill>
                <a:srgbClr val="EA5E08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860131">
              <a:off x="7423496" y="5911019"/>
              <a:ext cx="1359639" cy="287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48438">
            <a:off x="336086" y="149148"/>
            <a:ext cx="1192887" cy="16887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6"/>
          <p:cNvSpPr txBox="1">
            <a:spLocks noChangeArrowheads="1"/>
          </p:cNvSpPr>
          <p:nvPr/>
        </p:nvSpPr>
        <p:spPr bwMode="auto">
          <a:xfrm>
            <a:off x="691680" y="1176680"/>
            <a:ext cx="7920880" cy="113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buNone/>
            </a:pPr>
            <a:r>
              <a:rPr lang="fr-BE" sz="3200" b="1" i="0" kern="0" dirty="0" smtClean="0"/>
              <a:t>FOOD 2030</a:t>
            </a:r>
          </a:p>
          <a:p>
            <a:pPr marL="0" indent="0" algn="ctr">
              <a:buNone/>
            </a:pPr>
            <a:r>
              <a:rPr lang="en-GB" sz="2000" b="1" i="0" kern="0" dirty="0" smtClean="0"/>
              <a:t>EU R&amp;I Policy Framework to future-proof our nut</a:t>
            </a:r>
            <a:r>
              <a:rPr lang="fr-BE" sz="2000" b="1" i="0" kern="0" dirty="0" err="1" smtClean="0"/>
              <a:t>rition</a:t>
            </a:r>
            <a:r>
              <a:rPr lang="fr-BE" sz="2000" b="1" i="0" kern="0" dirty="0" smtClean="0"/>
              <a:t> &amp; </a:t>
            </a:r>
            <a:r>
              <a:rPr lang="fr-BE" sz="2000" b="1" i="0" kern="0" dirty="0" err="1" smtClean="0"/>
              <a:t>food</a:t>
            </a:r>
            <a:r>
              <a:rPr lang="fr-BE" sz="2000" b="1" i="0" kern="0" dirty="0" smtClean="0"/>
              <a:t> </a:t>
            </a:r>
            <a:r>
              <a:rPr lang="fr-BE" sz="2000" b="1" i="0" kern="0" dirty="0" err="1" smtClean="0"/>
              <a:t>systems</a:t>
            </a:r>
            <a:endParaRPr lang="en-GB" sz="2000" b="1" i="0" kern="0" dirty="0" smtClean="0"/>
          </a:p>
          <a:p>
            <a:pPr algn="ctr"/>
            <a:endParaRPr lang="fr-BE" sz="4400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GB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9450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algn="ctr"/>
            <a:r>
              <a:rPr lang="en-GB" sz="2800" dirty="0" smtClean="0"/>
              <a:t>Milestones </a:t>
            </a:r>
            <a:r>
              <a:rPr lang="en-GB" sz="2800" dirty="0" smtClean="0"/>
              <a:t>so far</a:t>
            </a:r>
            <a:endParaRPr lang="en-GB" sz="2800" dirty="0"/>
          </a:p>
        </p:txBody>
      </p:sp>
      <p:pic>
        <p:nvPicPr>
          <p:cNvPr id="5" name="Picture 3" descr="cid:image001.png@01D33C47.B73E89F0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530" y="2492896"/>
            <a:ext cx="5808406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653136"/>
            <a:ext cx="7012844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72328">
            <a:off x="302708" y="1456977"/>
            <a:ext cx="2036319" cy="2621074"/>
          </a:xfrm>
          <a:prstGeom prst="rect">
            <a:avLst/>
          </a:prstGeom>
          <a:noFill/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872" y="0"/>
            <a:ext cx="1152128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6151">
            <a:off x="492024" y="4428776"/>
            <a:ext cx="1456094" cy="206133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8382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971600" y="2564904"/>
            <a:ext cx="7715200" cy="3529013"/>
          </a:xfrm>
        </p:spPr>
        <p:txBody>
          <a:bodyPr/>
          <a:lstStyle/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FNS - Framing problems &amp; opportunities</a:t>
            </a: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challenges for European agriculture</a:t>
            </a: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GB" i="0" dirty="0">
                <a:solidFill>
                  <a:schemeClr val="bg1">
                    <a:lumMod val="75000"/>
                  </a:schemeClr>
                </a:solidFill>
              </a:rPr>
              <a:t>FOOD 2030 – what is it?</a:t>
            </a:r>
            <a:endParaRPr lang="en-US" i="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Clr>
                <a:schemeClr val="accent6"/>
              </a:buClr>
              <a:buFont typeface="+mj-lt"/>
              <a:buAutoNum type="arabicPeriod"/>
            </a:pPr>
            <a:r>
              <a:rPr lang="en-US" b="1" i="0" dirty="0" smtClean="0"/>
              <a:t>Horizon </a:t>
            </a:r>
            <a:r>
              <a:rPr lang="en-US" b="1" i="0" dirty="0"/>
              <a:t>2020 – an implementation </a:t>
            </a:r>
            <a:r>
              <a:rPr lang="en-US" b="1" i="0" dirty="0"/>
              <a:t>tool</a:t>
            </a: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Working with others</a:t>
            </a: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FOOD 2030 - Next steps</a:t>
            </a:r>
          </a:p>
          <a:p>
            <a:pPr marL="0" indent="0">
              <a:buClr>
                <a:srgbClr val="0F5494"/>
              </a:buClr>
              <a:buNone/>
            </a:pPr>
            <a:endParaRPr lang="en-US" dirty="0" smtClean="0"/>
          </a:p>
          <a:p>
            <a:pPr marL="457200" indent="-457200">
              <a:buClr>
                <a:srgbClr val="0F5494"/>
              </a:buClr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algn="ctr"/>
            <a:r>
              <a:rPr lang="en-US" sz="2800" dirty="0"/>
              <a:t>T</a:t>
            </a:r>
            <a:r>
              <a:rPr lang="en-US" sz="2800" dirty="0" smtClean="0"/>
              <a:t>able of Contents</a:t>
            </a:r>
            <a:endParaRPr lang="fr-FR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027" y="15631"/>
            <a:ext cx="1474787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3657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1044624" y="1052736"/>
            <a:ext cx="10873208" cy="936625"/>
          </a:xfrm>
        </p:spPr>
        <p:txBody>
          <a:bodyPr/>
          <a:lstStyle/>
          <a:p>
            <a:pPr algn="ctr"/>
            <a:r>
              <a:rPr lang="fr-BE" sz="2000" dirty="0" smtClean="0"/>
              <a:t>The EU Framework Programme for R&amp;I</a:t>
            </a:r>
            <a:endParaRPr lang="en-GB" sz="2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027" y="15631"/>
            <a:ext cx="1474787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 descr="Horizon 2020  standard presentation_ after adoption -FINAL.ppt [Read-Only] [Compatibility Mode] - Microsoft PowerPoint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0" t="70933" r="16445" b="21824"/>
          <a:stretch/>
        </p:blipFill>
        <p:spPr>
          <a:xfrm>
            <a:off x="539552" y="1777633"/>
            <a:ext cx="8367722" cy="939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 Placeholder 1"/>
          <p:cNvSpPr txBox="1">
            <a:spLocks/>
          </p:cNvSpPr>
          <p:nvPr/>
        </p:nvSpPr>
        <p:spPr bwMode="auto">
          <a:xfrm>
            <a:off x="0" y="2717571"/>
            <a:ext cx="2952328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Times New Roman" pitchFamily="16" charset="0"/>
              <a:buNone/>
              <a:tabLst/>
              <a:defRPr/>
            </a:pPr>
            <a:r>
              <a:rPr kumimoji="0" lang="en-GB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2D2D8A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Excellent science</a:t>
            </a:r>
            <a:endParaRPr kumimoji="0" lang="en-GB" sz="2400" b="0" i="1" u="none" strike="noStrike" kern="0" cap="none" spc="0" normalizeH="0" baseline="0" noProof="0" dirty="0">
              <a:ln>
                <a:noFill/>
              </a:ln>
              <a:solidFill>
                <a:srgbClr val="2D2D8A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0" name="Text Placeholder 2"/>
          <p:cNvSpPr txBox="1">
            <a:spLocks/>
          </p:cNvSpPr>
          <p:nvPr/>
        </p:nvSpPr>
        <p:spPr bwMode="auto">
          <a:xfrm>
            <a:off x="2267744" y="3068960"/>
            <a:ext cx="3455989" cy="647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Times New Roman" pitchFamily="16" charset="0"/>
              <a:buNone/>
              <a:tabLst/>
              <a:defRPr/>
            </a:pPr>
            <a:r>
              <a:rPr kumimoji="0" lang="en-GB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BDDE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Industrial leadership</a:t>
            </a:r>
            <a:endParaRPr kumimoji="0" lang="en-GB" sz="2400" b="0" i="1" u="none" strike="noStrike" kern="0" cap="none" spc="0" normalizeH="0" baseline="0" noProof="0" dirty="0">
              <a:ln>
                <a:noFill/>
              </a:ln>
              <a:solidFill>
                <a:srgbClr val="BDDE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1" name="Text Placeholder 2"/>
          <p:cNvSpPr txBox="1">
            <a:spLocks/>
          </p:cNvSpPr>
          <p:nvPr/>
        </p:nvSpPr>
        <p:spPr bwMode="auto">
          <a:xfrm>
            <a:off x="5427621" y="3325018"/>
            <a:ext cx="3455989" cy="647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Times New Roman" pitchFamily="16" charset="0"/>
              <a:buNone/>
              <a:tabLst/>
              <a:defRPr/>
            </a:pPr>
            <a:r>
              <a:rPr kumimoji="0" lang="en-GB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Societal Challenges</a:t>
            </a:r>
            <a:endParaRPr kumimoji="0" lang="en-GB" sz="2400" b="0" i="1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445463"/>
              </p:ext>
            </p:extLst>
          </p:nvPr>
        </p:nvGraphicFramePr>
        <p:xfrm>
          <a:off x="107504" y="4058012"/>
          <a:ext cx="4842512" cy="1478280"/>
        </p:xfrm>
        <a:graphic>
          <a:graphicData uri="http://schemas.openxmlformats.org/drawingml/2006/table">
            <a:tbl>
              <a:tblPr/>
              <a:tblGrid>
                <a:gridCol w="609600"/>
                <a:gridCol w="823278"/>
                <a:gridCol w="609600"/>
                <a:gridCol w="823278"/>
                <a:gridCol w="600076"/>
                <a:gridCol w="420052"/>
                <a:gridCol w="137040"/>
                <a:gridCol w="819588"/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2020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18288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Strategic Programme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88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Programme 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Strategic Programme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Programme 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Strategic Programme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WP 3 (18-19)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WP 4 (2020)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€ 482 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€ 756 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€ 1500 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Flèche vers le haut 6"/>
          <p:cNvSpPr/>
          <p:nvPr/>
        </p:nvSpPr>
        <p:spPr bwMode="auto">
          <a:xfrm>
            <a:off x="2195736" y="5604961"/>
            <a:ext cx="144016" cy="461665"/>
          </a:xfrm>
          <a:prstGeom prst="upArrow">
            <a:avLst/>
          </a:prstGeom>
          <a:solidFill>
            <a:srgbClr val="0F5494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200" b="0" i="0" u="none" strike="noStrike" cap="none" normalizeH="0" baseline="0" smtClean="0">
              <a:ln>
                <a:noFill/>
              </a:ln>
              <a:solidFill>
                <a:srgbClr val="3166CF"/>
              </a:solidFill>
              <a:effectLst/>
              <a:latin typeface="Verdana" pitchFamily="34" charset="0"/>
            </a:endParaRPr>
          </a:p>
        </p:txBody>
      </p:sp>
      <p:sp>
        <p:nvSpPr>
          <p:cNvPr id="14" name="Flèche vers le haut 13"/>
          <p:cNvSpPr/>
          <p:nvPr/>
        </p:nvSpPr>
        <p:spPr bwMode="auto">
          <a:xfrm>
            <a:off x="3466196" y="5610036"/>
            <a:ext cx="144016" cy="461665"/>
          </a:xfrm>
          <a:prstGeom prst="upArrow">
            <a:avLst/>
          </a:prstGeom>
          <a:solidFill>
            <a:srgbClr val="0F5494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200" b="0" i="0" u="none" strike="noStrike" cap="none" normalizeH="0" baseline="0" smtClean="0">
              <a:ln>
                <a:noFill/>
              </a:ln>
              <a:solidFill>
                <a:srgbClr val="3166CF"/>
              </a:solidFill>
              <a:effectLst/>
              <a:latin typeface="Verdana" pitchFamily="34" charset="0"/>
            </a:endParaRPr>
          </a:p>
        </p:txBody>
      </p:sp>
      <p:sp>
        <p:nvSpPr>
          <p:cNvPr id="15" name="ZoneTexte 2"/>
          <p:cNvSpPr txBox="1"/>
          <p:nvPr/>
        </p:nvSpPr>
        <p:spPr>
          <a:xfrm>
            <a:off x="937906" y="6094840"/>
            <a:ext cx="2206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FOOD 2030 CSA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FOOD 2030 Expert Group</a:t>
            </a: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6" name="ZoneTexte 16"/>
          <p:cNvSpPr txBox="1"/>
          <p:nvPr/>
        </p:nvSpPr>
        <p:spPr>
          <a:xfrm>
            <a:off x="3257910" y="6094840"/>
            <a:ext cx="1475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More to come!</a:t>
            </a: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979657"/>
              </p:ext>
            </p:extLst>
          </p:nvPr>
        </p:nvGraphicFramePr>
        <p:xfrm>
          <a:off x="5183560" y="3850744"/>
          <a:ext cx="3960440" cy="2646432"/>
        </p:xfrm>
        <a:graphic>
          <a:graphicData uri="http://schemas.openxmlformats.org/drawingml/2006/table">
            <a:tbl>
              <a:tblPr firstRow="1" bandRow="1"/>
              <a:tblGrid>
                <a:gridCol w="3960440"/>
              </a:tblGrid>
              <a:tr h="3458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fr-BE" sz="1050" b="0" dirty="0" smtClean="0"/>
                        <a:t>1.</a:t>
                      </a:r>
                      <a:r>
                        <a:rPr lang="fr-BE" sz="1050" b="0" baseline="0" dirty="0" smtClean="0"/>
                        <a:t> </a:t>
                      </a:r>
                      <a:r>
                        <a:rPr lang="fr-BE" sz="1050" b="0" baseline="0" dirty="0" err="1" smtClean="0"/>
                        <a:t>Health</a:t>
                      </a:r>
                      <a:r>
                        <a:rPr lang="fr-BE" sz="1050" b="0" baseline="0" dirty="0" smtClean="0"/>
                        <a:t>, </a:t>
                      </a:r>
                      <a:r>
                        <a:rPr lang="fr-BE" sz="1050" b="0" baseline="0" dirty="0" err="1" smtClean="0"/>
                        <a:t>demographic</a:t>
                      </a:r>
                      <a:r>
                        <a:rPr lang="fr-BE" sz="1050" b="0" baseline="0" dirty="0" smtClean="0"/>
                        <a:t> change and </a:t>
                      </a:r>
                      <a:r>
                        <a:rPr lang="fr-BE" sz="1050" b="0" baseline="0" dirty="0" err="1" smtClean="0"/>
                        <a:t>wellbeing</a:t>
                      </a:r>
                      <a:endParaRPr lang="en-GB" sz="1050" b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BE0E3"/>
                      </a:solidFill>
                    </a:lnT>
                    <a:lnB w="12700" cmpd="sng">
                      <a:solidFill>
                        <a:srgbClr val="BBE0E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37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fr-BE" sz="1050" b="1" dirty="0" smtClean="0"/>
                        <a:t>2. Food </a:t>
                      </a:r>
                      <a:r>
                        <a:rPr lang="fr-BE" sz="1050" b="1" dirty="0" err="1" smtClean="0"/>
                        <a:t>security</a:t>
                      </a:r>
                      <a:r>
                        <a:rPr lang="fr-BE" sz="1050" b="1" dirty="0" smtClean="0"/>
                        <a:t>,</a:t>
                      </a:r>
                      <a:r>
                        <a:rPr lang="fr-BE" sz="1050" b="1" baseline="0" dirty="0" smtClean="0"/>
                        <a:t> </a:t>
                      </a:r>
                      <a:r>
                        <a:rPr lang="fr-BE" sz="1050" b="1" baseline="0" dirty="0" err="1" smtClean="0"/>
                        <a:t>sustainable</a:t>
                      </a:r>
                      <a:r>
                        <a:rPr lang="fr-BE" sz="1050" b="1" baseline="0" dirty="0" smtClean="0"/>
                        <a:t> agriculture and </a:t>
                      </a:r>
                      <a:r>
                        <a:rPr lang="fr-BE" sz="1050" b="1" baseline="0" dirty="0" err="1" smtClean="0"/>
                        <a:t>forestry</a:t>
                      </a:r>
                      <a:r>
                        <a:rPr lang="fr-BE" sz="1050" b="1" baseline="0" dirty="0" smtClean="0"/>
                        <a:t>, marine &amp; maritime and </a:t>
                      </a:r>
                      <a:r>
                        <a:rPr lang="fr-BE" sz="1050" b="1" baseline="0" dirty="0" err="1" smtClean="0"/>
                        <a:t>inland</a:t>
                      </a:r>
                      <a:r>
                        <a:rPr lang="fr-BE" sz="1050" b="1" baseline="0" dirty="0" smtClean="0"/>
                        <a:t> water </a:t>
                      </a:r>
                      <a:r>
                        <a:rPr lang="fr-BE" sz="1050" b="1" baseline="0" dirty="0" err="1" smtClean="0"/>
                        <a:t>research</a:t>
                      </a:r>
                      <a:r>
                        <a:rPr lang="fr-BE" sz="1050" b="1" baseline="0" dirty="0" smtClean="0"/>
                        <a:t>, and the </a:t>
                      </a:r>
                      <a:r>
                        <a:rPr lang="fr-BE" sz="1050" b="1" baseline="0" dirty="0" err="1" smtClean="0"/>
                        <a:t>bioeconomy</a:t>
                      </a:r>
                      <a:endParaRPr lang="en-GB" sz="1050" b="1" i="1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BE0E3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alpha val="20000"/>
                      </a:srgbClr>
                    </a:solidFill>
                  </a:tcPr>
                </a:tc>
              </a:tr>
              <a:tr h="3458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fr-BE" sz="1050" dirty="0" smtClean="0"/>
                        <a:t>3. Secure, clean and efficient </a:t>
                      </a:r>
                      <a:r>
                        <a:rPr lang="fr-BE" sz="1050" dirty="0" err="1" smtClean="0"/>
                        <a:t>energy</a:t>
                      </a:r>
                      <a:endParaRPr lang="en-GB" sz="105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58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fr-BE" sz="1050" dirty="0" smtClean="0"/>
                        <a:t>4. Smart,</a:t>
                      </a:r>
                      <a:r>
                        <a:rPr lang="fr-BE" sz="1050" baseline="0" dirty="0" smtClean="0"/>
                        <a:t> green and </a:t>
                      </a:r>
                      <a:r>
                        <a:rPr lang="fr-BE" sz="1050" baseline="0" dirty="0" err="1" smtClean="0"/>
                        <a:t>integrated</a:t>
                      </a:r>
                      <a:r>
                        <a:rPr lang="fr-BE" sz="1050" baseline="0" dirty="0" smtClean="0"/>
                        <a:t> transport</a:t>
                      </a:r>
                      <a:endParaRPr lang="en-GB" sz="105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alpha val="20000"/>
                      </a:srgbClr>
                    </a:solidFill>
                  </a:tcPr>
                </a:tc>
              </a:tr>
              <a:tr h="3458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fr-BE" sz="1050" dirty="0" smtClean="0"/>
                        <a:t>5. </a:t>
                      </a:r>
                      <a:r>
                        <a:rPr lang="fr-BE" sz="1050" dirty="0" err="1" smtClean="0"/>
                        <a:t>Climate</a:t>
                      </a:r>
                      <a:r>
                        <a:rPr lang="fr-BE" sz="1050" dirty="0" smtClean="0"/>
                        <a:t> action, </a:t>
                      </a:r>
                      <a:r>
                        <a:rPr lang="fr-BE" sz="1050" dirty="0" err="1" smtClean="0"/>
                        <a:t>resource</a:t>
                      </a:r>
                      <a:r>
                        <a:rPr lang="fr-BE" sz="1050" dirty="0" smtClean="0"/>
                        <a:t> </a:t>
                      </a:r>
                      <a:r>
                        <a:rPr lang="fr-BE" sz="1050" dirty="0" err="1" smtClean="0"/>
                        <a:t>efficiency</a:t>
                      </a:r>
                      <a:r>
                        <a:rPr lang="fr-BE" sz="1050" baseline="0" dirty="0" smtClean="0"/>
                        <a:t> and </a:t>
                      </a:r>
                      <a:r>
                        <a:rPr lang="fr-BE" sz="1050" baseline="0" dirty="0" err="1" smtClean="0"/>
                        <a:t>raw</a:t>
                      </a:r>
                      <a:r>
                        <a:rPr lang="fr-BE" sz="1050" baseline="0" dirty="0" smtClean="0"/>
                        <a:t> </a:t>
                      </a:r>
                      <a:r>
                        <a:rPr lang="fr-BE" sz="1050" baseline="0" dirty="0" err="1" smtClean="0"/>
                        <a:t>materials</a:t>
                      </a:r>
                      <a:endParaRPr lang="en-GB" sz="105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58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fr-BE" sz="1050" dirty="0" smtClean="0"/>
                        <a:t>6. Inclusive, </a:t>
                      </a:r>
                      <a:r>
                        <a:rPr lang="fr-BE" sz="1050" dirty="0" err="1" smtClean="0"/>
                        <a:t>innovative</a:t>
                      </a:r>
                      <a:r>
                        <a:rPr lang="fr-BE" sz="1050" dirty="0" smtClean="0"/>
                        <a:t> and </a:t>
                      </a:r>
                      <a:r>
                        <a:rPr lang="fr-BE" sz="1050" dirty="0" err="1" smtClean="0"/>
                        <a:t>reflective</a:t>
                      </a:r>
                      <a:r>
                        <a:rPr lang="fr-BE" sz="1050" dirty="0" smtClean="0"/>
                        <a:t> </a:t>
                      </a:r>
                      <a:r>
                        <a:rPr lang="fr-BE" sz="1050" dirty="0" err="1" smtClean="0"/>
                        <a:t>societies</a:t>
                      </a:r>
                      <a:endParaRPr lang="en-GB" sz="105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alpha val="20000"/>
                      </a:srgbClr>
                    </a:solidFill>
                  </a:tcPr>
                </a:tc>
              </a:tr>
              <a:tr h="3458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fr-BE" sz="1050" dirty="0" smtClean="0"/>
                        <a:t>7. Secure </a:t>
                      </a:r>
                      <a:r>
                        <a:rPr lang="fr-BE" sz="1050" dirty="0" err="1" smtClean="0"/>
                        <a:t>societies</a:t>
                      </a:r>
                      <a:endParaRPr lang="en-GB" sz="105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BBE0E3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1677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027" y="15631"/>
            <a:ext cx="1474787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algn="ctr"/>
            <a:r>
              <a:rPr lang="fr-BE" dirty="0" err="1" smtClean="0"/>
              <a:t>Draft</a:t>
            </a:r>
            <a:r>
              <a:rPr lang="fr-BE" dirty="0" smtClean="0"/>
              <a:t> SC2 WP 2018-2020 </a:t>
            </a:r>
            <a:br>
              <a:rPr lang="fr-BE" dirty="0" smtClean="0"/>
            </a:br>
            <a:r>
              <a:rPr lang="fr-BE" dirty="0" err="1" smtClean="0"/>
              <a:t>now</a:t>
            </a:r>
            <a:r>
              <a:rPr lang="fr-BE" dirty="0" smtClean="0"/>
              <a:t>  </a:t>
            </a:r>
            <a:r>
              <a:rPr lang="fr-BE" dirty="0" err="1" smtClean="0"/>
              <a:t>available</a:t>
            </a:r>
            <a:r>
              <a:rPr lang="fr-BE" dirty="0" smtClean="0"/>
              <a:t> online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23528" y="3105835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hlinkClick r:id="rId3"/>
              </a:rPr>
              <a:t>https://ec.europa.eu/programmes/horizon2020/en/food-security-sustainable-agriculture-and-forestry-marine-maritime-and-inland-water-research-and-0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4511988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With</a:t>
            </a:r>
            <a:r>
              <a:rPr kumimoji="0" lang="fr-B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 </a:t>
            </a:r>
            <a:r>
              <a:rPr kumimoji="0" lang="fr-B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several</a:t>
            </a:r>
            <a:r>
              <a:rPr kumimoji="0" lang="fr-B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 topics </a:t>
            </a:r>
            <a:r>
              <a:rPr kumimoji="0" lang="fr-B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addressing</a:t>
            </a:r>
            <a:r>
              <a:rPr kumimoji="0" lang="fr-B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 </a:t>
            </a:r>
            <a:r>
              <a:rPr kumimoji="0" lang="fr-B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Sustainable</a:t>
            </a:r>
            <a:r>
              <a:rPr kumimoji="0" lang="fr-B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 </a:t>
            </a:r>
            <a:r>
              <a:rPr kumimoji="0" lang="fr-B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farming</a:t>
            </a:r>
            <a:r>
              <a:rPr kumimoji="0" lang="fr-B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, the Food </a:t>
            </a:r>
            <a:r>
              <a:rPr kumimoji="0" lang="fr-B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chain</a:t>
            </a:r>
            <a:r>
              <a:rPr kumimoji="0" lang="fr-B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 and the Rural areas</a:t>
            </a: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11711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971600" y="2564904"/>
            <a:ext cx="7715200" cy="3529013"/>
          </a:xfrm>
        </p:spPr>
        <p:txBody>
          <a:bodyPr/>
          <a:lstStyle/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FNS - Framing problems &amp; opportunities</a:t>
            </a: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challenges for European agriculture</a:t>
            </a: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GB" i="0" dirty="0">
                <a:solidFill>
                  <a:schemeClr val="bg1">
                    <a:lumMod val="75000"/>
                  </a:schemeClr>
                </a:solidFill>
              </a:rPr>
              <a:t>FOOD 2030 – what is it?</a:t>
            </a:r>
            <a:endParaRPr lang="en-US" i="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Horizon </a:t>
            </a: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2020 – an implementation tool</a:t>
            </a:r>
          </a:p>
          <a:p>
            <a:pPr marL="457200" indent="-457200">
              <a:buClr>
                <a:schemeClr val="accent6"/>
              </a:buClr>
              <a:buFont typeface="+mj-lt"/>
              <a:buAutoNum type="arabicPeriod"/>
            </a:pPr>
            <a:r>
              <a:rPr lang="en-US" b="1" i="0" dirty="0"/>
              <a:t>Working with others</a:t>
            </a: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FOOD 2030 - Next steps</a:t>
            </a:r>
          </a:p>
          <a:p>
            <a:pPr marL="0" indent="0">
              <a:buClr>
                <a:srgbClr val="0F5494"/>
              </a:buClr>
              <a:buNone/>
            </a:pPr>
            <a:endParaRPr lang="en-US" dirty="0" smtClean="0"/>
          </a:p>
          <a:p>
            <a:pPr marL="457200" indent="-457200">
              <a:buClr>
                <a:srgbClr val="0F5494"/>
              </a:buClr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algn="ctr"/>
            <a:r>
              <a:rPr lang="en-US" sz="2800" dirty="0"/>
              <a:t>T</a:t>
            </a:r>
            <a:r>
              <a:rPr lang="en-US" sz="2800" dirty="0" smtClean="0"/>
              <a:t>able of Contents</a:t>
            </a:r>
            <a:endParaRPr lang="fr-FR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027" y="15631"/>
            <a:ext cx="1474787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2202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027" y="15631"/>
            <a:ext cx="1474787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323528" y="1196491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58775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0" cap="none" spc="0" normalizeH="0" baseline="0" noProof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Working with MS and users</a:t>
            </a:r>
            <a:endParaRPr kumimoji="0" lang="en-GB" sz="3000" b="1" i="0" u="none" strike="noStrike" kern="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-1" y="2348880"/>
            <a:ext cx="8998489" cy="3861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Standing Committee for Agricultural Research (SCAR)</a:t>
            </a:r>
          </a:p>
          <a:p>
            <a:pPr marL="719138" indent="-365125"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en-GB" sz="2000" b="0" i="0" kern="0" dirty="0">
                <a:latin typeface="Verdana"/>
              </a:rPr>
              <a:t>SWG Food Systems – national mapping of R&amp;I investments (themes &amp; expenditures, who does what, link to policies)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SzTx/>
              <a:buFontTx/>
              <a:buChar char="•"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</a:rPr>
              <a:t>Joint Programming Initiatives</a:t>
            </a:r>
          </a:p>
          <a:p>
            <a:pPr marL="719138" marR="0" lvl="1" indent="-365125" defTabSz="914400" latinLnBrk="0">
              <a:lnSpc>
                <a:spcPct val="100000"/>
              </a:lnSpc>
              <a:buClr>
                <a:srgbClr val="0F549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0" kern="0" dirty="0">
                <a:latin typeface="Verdana"/>
              </a:rPr>
              <a:t>	Collaboration HDHL, FACCE, OCEANS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</a:rPr>
              <a:t>EIP AGRI</a:t>
            </a:r>
          </a:p>
          <a:p>
            <a:pPr marL="719138" lvl="1" indent="-365125"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en-GB" b="0" kern="0" dirty="0">
                <a:latin typeface="Verdana"/>
              </a:rPr>
              <a:t>The one-stop-shop for Agricultural Innovation in Europe</a:t>
            </a:r>
          </a:p>
          <a:p>
            <a:pPr marL="719138" lvl="1" indent="-365125"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en-GB" b="0" kern="0" dirty="0">
                <a:latin typeface="Verdana"/>
              </a:rPr>
              <a:t>Support </a:t>
            </a:r>
            <a:r>
              <a:rPr lang="en-GB" b="0" kern="0" dirty="0" err="1">
                <a:latin typeface="Verdana"/>
              </a:rPr>
              <a:t>Bioeast</a:t>
            </a:r>
            <a:r>
              <a:rPr lang="en-GB" b="0" kern="0" dirty="0">
                <a:latin typeface="Verdana"/>
              </a:rPr>
              <a:t> to develop common Vision Paper/SRIA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SzTx/>
              <a:buFontTx/>
              <a:buChar char="•"/>
              <a:tabLst/>
              <a:defRPr/>
            </a:pP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889766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027" y="15631"/>
            <a:ext cx="1474787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008633"/>
          </a:xfrm>
        </p:spPr>
        <p:txBody>
          <a:bodyPr/>
          <a:lstStyle/>
          <a:p>
            <a:pPr algn="ctr"/>
            <a:r>
              <a:rPr lang="en-GB" dirty="0" smtClean="0"/>
              <a:t>Working with Regions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23528" y="2420888"/>
            <a:ext cx="8686800" cy="3601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Smart Specialisation Platform - "S3P </a:t>
            </a:r>
            <a:r>
              <a:rPr kumimoji="0" lang="en-GB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Agri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-Food"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/>
            </a:r>
            <a:b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</a:b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To accelerate the development of joint investment projects in the EU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To encourage and support interregional cooperation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Ex-ante condition for regions to access ESIF funding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Contribute to a more competitive and sustainable EU food supply chain and more resilient food systems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Eastern EU countries encouraged to get involved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endParaRPr kumimoji="0" lang="fr-BE" sz="2000" b="0" i="1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  <a:hlinkClick r:id="rId3"/>
              </a:rPr>
              <a:t>http://s3platform.jrc.ec.europa.eu/agri-food</a:t>
            </a:r>
            <a:endParaRPr kumimoji="0" lang="en-GB" sz="2000" b="0" i="1" u="none" strike="noStrike" kern="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5420" y="2276872"/>
            <a:ext cx="426720" cy="67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678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027" y="15631"/>
            <a:ext cx="1474787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58775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Working with private sector</a:t>
            </a:r>
            <a:endParaRPr kumimoji="0" lang="en-GB" sz="3000" b="1" i="0" u="none" strike="noStrike" kern="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2263289"/>
            <a:ext cx="8818976" cy="4104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Char char="•"/>
              <a:tabLst/>
              <a:defRPr/>
            </a:pPr>
            <a:r>
              <a:rPr kumimoji="0" lang="en-GB" sz="240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European &amp; National Technology Platforms</a:t>
            </a:r>
          </a:p>
          <a:p>
            <a:pPr marL="719138" indent="-36512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GB" sz="2000" b="0" i="0" kern="0" dirty="0">
                <a:latin typeface="Verdana" pitchFamily="34" charset="0"/>
              </a:rPr>
              <a:t>stakeholder fora (academia, research &amp; industry)</a:t>
            </a:r>
          </a:p>
          <a:p>
            <a:pPr marL="719138" indent="-36512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GB" sz="2000" b="0" i="0" kern="0" dirty="0">
                <a:latin typeface="Verdana" pitchFamily="34" charset="0"/>
              </a:rPr>
              <a:t>R&amp;I agendas, &amp; roadmaps at EU/ national level</a:t>
            </a:r>
          </a:p>
          <a:p>
            <a:pPr marL="719138" indent="-36512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GB" sz="2000" b="0" i="0" kern="0" dirty="0">
                <a:latin typeface="Verdana" pitchFamily="34" charset="0"/>
              </a:rPr>
              <a:t>mobilise stakeholders on agreed priorities</a:t>
            </a:r>
          </a:p>
          <a:p>
            <a:pPr marL="719138" indent="-36512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fr-BE" sz="2000" b="0" i="0" kern="0" dirty="0">
                <a:latin typeface="Verdana" pitchFamily="34" charset="0"/>
              </a:rPr>
              <a:t>ETP 'Food for Life', 'FABRE', 'Plants For The Future', …</a:t>
            </a:r>
            <a:endParaRPr lang="en-GB" sz="2000" b="0" i="0" kern="0" dirty="0">
              <a:latin typeface="Verdana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Char char="•"/>
              <a:tabLst/>
              <a:defRPr/>
            </a:pPr>
            <a:endParaRPr kumimoji="0" lang="en-GB" sz="900" b="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Char char="•"/>
              <a:tabLst/>
              <a:defRPr/>
            </a:pPr>
            <a:r>
              <a:rPr kumimoji="0" lang="en-GB" sz="240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Knowledge &amp; Innovation Communities (KICs)</a:t>
            </a:r>
          </a:p>
          <a:p>
            <a:pPr marL="720725" marR="0" lvl="1" indent="-355600" defTabSz="914400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b="0" kern="0" dirty="0">
                <a:latin typeface="Verdana" pitchFamily="34" charset="0"/>
              </a:rPr>
              <a:t>public-</a:t>
            </a:r>
            <a:r>
              <a:rPr lang="fr-BE" b="0" kern="0" dirty="0" err="1">
                <a:latin typeface="Verdana" pitchFamily="34" charset="0"/>
              </a:rPr>
              <a:t>private</a:t>
            </a:r>
            <a:r>
              <a:rPr lang="fr-BE" b="0" kern="0" dirty="0">
                <a:latin typeface="Verdana" pitchFamily="34" charset="0"/>
              </a:rPr>
              <a:t> </a:t>
            </a:r>
            <a:r>
              <a:rPr lang="fr-BE" b="0" kern="0" dirty="0" err="1">
                <a:latin typeface="Verdana" pitchFamily="34" charset="0"/>
              </a:rPr>
              <a:t>partnerships</a:t>
            </a:r>
            <a:endParaRPr lang="fr-BE" b="0" kern="0" dirty="0">
              <a:latin typeface="Verdana" pitchFamily="34" charset="0"/>
            </a:endParaRPr>
          </a:p>
          <a:p>
            <a:pPr marL="720725" marR="0" lvl="1" indent="-355600" defTabSz="914400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b="0" kern="0" dirty="0" err="1">
                <a:latin typeface="Verdana" pitchFamily="34" charset="0"/>
              </a:rPr>
              <a:t>addressing</a:t>
            </a:r>
            <a:r>
              <a:rPr lang="fr-BE" b="0" kern="0" dirty="0">
                <a:latin typeface="Verdana" pitchFamily="34" charset="0"/>
              </a:rPr>
              <a:t> innovation – </a:t>
            </a:r>
            <a:r>
              <a:rPr lang="fr-BE" b="0" kern="0" dirty="0" err="1">
                <a:latin typeface="Verdana" pitchFamily="34" charset="0"/>
              </a:rPr>
              <a:t>education</a:t>
            </a:r>
            <a:r>
              <a:rPr lang="fr-BE" b="0" kern="0" dirty="0">
                <a:latin typeface="Verdana" pitchFamily="34" charset="0"/>
              </a:rPr>
              <a:t> – business </a:t>
            </a:r>
            <a:r>
              <a:rPr lang="fr-BE" b="0" kern="0" dirty="0" err="1">
                <a:latin typeface="Verdana" pitchFamily="34" charset="0"/>
              </a:rPr>
              <a:t>creation</a:t>
            </a:r>
            <a:endParaRPr lang="fr-BE" b="0" kern="0" dirty="0">
              <a:latin typeface="Verdana" pitchFamily="34" charset="0"/>
            </a:endParaRPr>
          </a:p>
          <a:p>
            <a:pPr marL="720725" marR="0" lvl="1" indent="-355600" defTabSz="914400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b="0" kern="0" dirty="0">
                <a:latin typeface="Verdana" pitchFamily="34" charset="0"/>
              </a:rPr>
              <a:t>EIT Food, EIT </a:t>
            </a:r>
            <a:r>
              <a:rPr lang="fr-BE" b="0" kern="0" dirty="0" err="1">
                <a:latin typeface="Verdana" pitchFamily="34" charset="0"/>
              </a:rPr>
              <a:t>Health</a:t>
            </a:r>
            <a:r>
              <a:rPr lang="fr-BE" b="0" kern="0" dirty="0">
                <a:latin typeface="Verdana" pitchFamily="34" charset="0"/>
              </a:rPr>
              <a:t>, EIT </a:t>
            </a:r>
            <a:r>
              <a:rPr lang="fr-BE" b="0" kern="0" dirty="0" err="1">
                <a:latin typeface="Verdana" pitchFamily="34" charset="0"/>
              </a:rPr>
              <a:t>Climate</a:t>
            </a:r>
            <a:r>
              <a:rPr lang="fr-BE" b="0" kern="0" dirty="0">
                <a:latin typeface="Verdana" pitchFamily="34" charset="0"/>
              </a:rPr>
              <a:t>, EIT Digital, …</a:t>
            </a:r>
            <a:endParaRPr lang="en-GB" b="0" kern="0" dirty="0">
              <a:latin typeface="Verdana" pitchFamily="34" charset="0"/>
            </a:endParaRPr>
          </a:p>
          <a:p>
            <a:pPr marL="355600" marR="0" lvl="0" indent="-355600" defTabSz="914400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b="0" i="0" kern="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7079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971600" y="2564904"/>
            <a:ext cx="7715200" cy="3529013"/>
          </a:xfrm>
        </p:spPr>
        <p:txBody>
          <a:bodyPr/>
          <a:lstStyle/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FNS - Framing problems &amp; opportunities</a:t>
            </a: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challenges for European agriculture</a:t>
            </a: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GB" i="0" dirty="0">
                <a:solidFill>
                  <a:schemeClr val="bg1">
                    <a:lumMod val="75000"/>
                  </a:schemeClr>
                </a:solidFill>
              </a:rPr>
              <a:t>FOOD 2030 – what is it?</a:t>
            </a:r>
            <a:endParaRPr lang="en-US" i="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Horizon </a:t>
            </a: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2020 – an implementation tool</a:t>
            </a: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Working with others</a:t>
            </a:r>
          </a:p>
          <a:p>
            <a:pPr marL="457200" indent="-457200">
              <a:buClr>
                <a:schemeClr val="accent6"/>
              </a:buClr>
              <a:buFont typeface="+mj-lt"/>
              <a:buAutoNum type="arabicPeriod"/>
            </a:pPr>
            <a:r>
              <a:rPr lang="en-US" b="1" i="0" dirty="0"/>
              <a:t>FOOD 2030 - Next steps</a:t>
            </a:r>
          </a:p>
          <a:p>
            <a:pPr marL="0" indent="0">
              <a:buClr>
                <a:srgbClr val="0F5494"/>
              </a:buClr>
              <a:buNone/>
            </a:pPr>
            <a:endParaRPr lang="en-US" dirty="0" smtClean="0"/>
          </a:p>
          <a:p>
            <a:pPr marL="457200" indent="-457200">
              <a:buClr>
                <a:srgbClr val="0F5494"/>
              </a:buClr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algn="ctr"/>
            <a:r>
              <a:rPr lang="en-US" sz="2800" dirty="0"/>
              <a:t>T</a:t>
            </a:r>
            <a:r>
              <a:rPr lang="en-US" sz="2800" dirty="0" smtClean="0"/>
              <a:t>able of Contents</a:t>
            </a:r>
            <a:endParaRPr lang="fr-FR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027" y="15631"/>
            <a:ext cx="1474787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1140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027" y="15631"/>
            <a:ext cx="1474787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algn="ctr"/>
            <a:r>
              <a:rPr lang="en-US" sz="2800" dirty="0"/>
              <a:t>T</a:t>
            </a:r>
            <a:r>
              <a:rPr lang="en-US" sz="2800" dirty="0" smtClean="0"/>
              <a:t>able of Contents</a:t>
            </a:r>
            <a:endParaRPr lang="fr-FR" sz="2800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971600" y="2564904"/>
            <a:ext cx="7715200" cy="3529013"/>
          </a:xfrm>
        </p:spPr>
        <p:txBody>
          <a:bodyPr/>
          <a:lstStyle/>
          <a:p>
            <a:pPr marL="457200" indent="-457200">
              <a:buClr>
                <a:srgbClr val="0F5494"/>
              </a:buClr>
              <a:buFont typeface="+mj-lt"/>
              <a:buAutoNum type="arabicPeriod"/>
            </a:pPr>
            <a:r>
              <a:rPr lang="en-US" b="1" i="0" dirty="0"/>
              <a:t>FNS - Framing problems &amp; opportunities</a:t>
            </a: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challenges for European </a:t>
            </a: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agriculture</a:t>
            </a: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GB" i="0" dirty="0">
                <a:solidFill>
                  <a:schemeClr val="bg1">
                    <a:lumMod val="75000"/>
                  </a:schemeClr>
                </a:solidFill>
              </a:rPr>
              <a:t>FOOD 2030 – what is it?</a:t>
            </a:r>
            <a:endParaRPr lang="en-US" i="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Horizon </a:t>
            </a: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2020 – an implementation </a:t>
            </a: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tool</a:t>
            </a:r>
            <a:endParaRPr lang="en-US" b="1" i="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Working with others</a:t>
            </a: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FOOD 2030 - Next steps</a:t>
            </a:r>
          </a:p>
          <a:p>
            <a:pPr marL="0" indent="0">
              <a:buClr>
                <a:srgbClr val="0F5494"/>
              </a:buClr>
              <a:buNone/>
            </a:pPr>
            <a:endParaRPr lang="en-US" dirty="0" smtClean="0"/>
          </a:p>
          <a:p>
            <a:pPr marL="457200" indent="-457200">
              <a:buClr>
                <a:srgbClr val="0F5494"/>
              </a:buClr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9523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027" y="15631"/>
            <a:ext cx="1474787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2267744" y="1340768"/>
            <a:ext cx="461934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FOOD 2030 Next Steps</a:t>
            </a: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/>
            </a:r>
            <a:b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</a:b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/>
            </a:r>
            <a:b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</a:b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/>
            </a:r>
            <a:b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</a:br>
            <a:endParaRPr kumimoji="0" lang="en-GB" sz="1600" b="0" i="1" u="none" strike="noStrike" kern="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8" name="Shape 7"/>
          <p:cNvSpPr/>
          <p:nvPr/>
        </p:nvSpPr>
        <p:spPr>
          <a:xfrm>
            <a:off x="0" y="1077825"/>
            <a:ext cx="9073008" cy="5721098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BBE0E3">
              <a:lumMod val="75000"/>
              <a:alpha val="70000"/>
            </a:srgbClr>
          </a:solidFill>
          <a:ln>
            <a:noFill/>
          </a:ln>
          <a:effectLst/>
        </p:spPr>
      </p:sp>
      <p:sp>
        <p:nvSpPr>
          <p:cNvPr id="9" name="Oval 8"/>
          <p:cNvSpPr/>
          <p:nvPr/>
        </p:nvSpPr>
        <p:spPr>
          <a:xfrm>
            <a:off x="1216416" y="5051797"/>
            <a:ext cx="208679" cy="208679"/>
          </a:xfrm>
          <a:prstGeom prst="ellipse">
            <a:avLst/>
          </a:prstGeom>
          <a:solidFill>
            <a:srgbClr val="EA5E08"/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</p:sp>
      <p:sp>
        <p:nvSpPr>
          <p:cNvPr id="10" name="Oval 9"/>
          <p:cNvSpPr/>
          <p:nvPr/>
        </p:nvSpPr>
        <p:spPr>
          <a:xfrm>
            <a:off x="2451259" y="3963264"/>
            <a:ext cx="326628" cy="326628"/>
          </a:xfrm>
          <a:prstGeom prst="ellipse">
            <a:avLst/>
          </a:prstGeom>
          <a:solidFill>
            <a:srgbClr val="EA5E08"/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</p:sp>
      <p:sp>
        <p:nvSpPr>
          <p:cNvPr id="11" name="Oval 10"/>
          <p:cNvSpPr/>
          <p:nvPr/>
        </p:nvSpPr>
        <p:spPr>
          <a:xfrm>
            <a:off x="4101000" y="3106602"/>
            <a:ext cx="435504" cy="435504"/>
          </a:xfrm>
          <a:prstGeom prst="ellipse">
            <a:avLst/>
          </a:prstGeom>
          <a:solidFill>
            <a:srgbClr val="EA5E08"/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</p:sp>
      <p:sp>
        <p:nvSpPr>
          <p:cNvPr id="12" name="Oval 11"/>
          <p:cNvSpPr/>
          <p:nvPr/>
        </p:nvSpPr>
        <p:spPr>
          <a:xfrm>
            <a:off x="5527554" y="2577108"/>
            <a:ext cx="562526" cy="562526"/>
          </a:xfrm>
          <a:prstGeom prst="ellipse">
            <a:avLst/>
          </a:prstGeom>
          <a:solidFill>
            <a:srgbClr val="EA5E08"/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</p:sp>
      <p:sp>
        <p:nvSpPr>
          <p:cNvPr id="13" name="Oval 12"/>
          <p:cNvSpPr/>
          <p:nvPr/>
        </p:nvSpPr>
        <p:spPr>
          <a:xfrm>
            <a:off x="7033615" y="2071218"/>
            <a:ext cx="716767" cy="716767"/>
          </a:xfrm>
          <a:prstGeom prst="ellipse">
            <a:avLst/>
          </a:prstGeom>
          <a:solidFill>
            <a:srgbClr val="EA5E08"/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</p:sp>
      <p:grpSp>
        <p:nvGrpSpPr>
          <p:cNvPr id="14" name="Group 13"/>
          <p:cNvGrpSpPr/>
          <p:nvPr/>
        </p:nvGrpSpPr>
        <p:grpSpPr>
          <a:xfrm>
            <a:off x="1102123" y="3032827"/>
            <a:ext cx="4706694" cy="3132735"/>
            <a:chOff x="-2031437" y="4824541"/>
            <a:chExt cx="4706694" cy="3132735"/>
          </a:xfrm>
        </p:grpSpPr>
        <p:sp>
          <p:nvSpPr>
            <p:cNvPr id="15" name="Rectangle 14"/>
            <p:cNvSpPr/>
            <p:nvPr/>
          </p:nvSpPr>
          <p:spPr>
            <a:xfrm>
              <a:off x="201622" y="4824541"/>
              <a:ext cx="2473635" cy="792346"/>
            </a:xfrm>
            <a:prstGeom prst="rect">
              <a:avLst/>
            </a:prstGeom>
            <a:noFill/>
            <a:ln>
              <a:noFill/>
            </a:ln>
            <a:effectLst/>
          </p:spPr>
        </p:sp>
        <p:sp>
          <p:nvSpPr>
            <p:cNvPr id="16" name="Rectangle 15"/>
            <p:cNvSpPr/>
            <p:nvPr/>
          </p:nvSpPr>
          <p:spPr>
            <a:xfrm>
              <a:off x="-2031437" y="7164930"/>
              <a:ext cx="2473635" cy="79234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73074" tIns="0" rIns="0" bIns="0" numCol="1" spcCol="1270" anchor="t" anchorCtr="0">
              <a:noAutofit/>
            </a:bodyPr>
            <a:lstStyle/>
            <a:p>
              <a:pPr marL="0" marR="0" lvl="0" indent="0" algn="l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F5494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Launch FOOD 2030 Expert Group</a:t>
              </a:r>
            </a:p>
            <a:p>
              <a:pPr marL="0" marR="0" lvl="0" indent="0" algn="l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F5494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Sept. 2017 to March 2018</a:t>
              </a:r>
              <a:endPara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979712" y="4207754"/>
            <a:ext cx="2627079" cy="1070744"/>
            <a:chOff x="1875033" y="3765491"/>
            <a:chExt cx="2627079" cy="1070744"/>
          </a:xfrm>
        </p:grpSpPr>
        <p:sp>
          <p:nvSpPr>
            <p:cNvPr id="18" name="Rectangle 17"/>
            <p:cNvSpPr/>
            <p:nvPr/>
          </p:nvSpPr>
          <p:spPr>
            <a:xfrm>
              <a:off x="1875033" y="3765491"/>
              <a:ext cx="2267851" cy="917572"/>
            </a:xfrm>
            <a:prstGeom prst="rect">
              <a:avLst/>
            </a:prstGeom>
            <a:noFill/>
            <a:ln>
              <a:noFill/>
            </a:ln>
            <a:effectLst/>
          </p:spPr>
        </p:sp>
        <p:sp>
          <p:nvSpPr>
            <p:cNvPr id="19" name="Rectangle 18"/>
            <p:cNvSpPr/>
            <p:nvPr/>
          </p:nvSpPr>
          <p:spPr>
            <a:xfrm>
              <a:off x="2234261" y="3918663"/>
              <a:ext cx="2267851" cy="91757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10575" tIns="0" rIns="0" bIns="0" numCol="1" spcCol="1270" anchor="t" anchorCtr="0">
              <a:noAutofit/>
            </a:bodyPr>
            <a:lstStyle/>
            <a:p>
              <a:pPr marL="0" marR="0" lvl="0" indent="0" algn="l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F5494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FOOD 2030 World Food Day Conf.</a:t>
              </a:r>
            </a:p>
            <a:p>
              <a:pPr marL="0" marR="0" lvl="0" indent="0" algn="l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F5494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16 Oct 2017, Brussels</a:t>
              </a:r>
              <a:endParaRPr kumimoji="0" lang="en-GB" sz="1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610551" y="3395348"/>
            <a:ext cx="2315198" cy="1134870"/>
            <a:chOff x="3247057" y="2918506"/>
            <a:chExt cx="2315198" cy="1134870"/>
          </a:xfrm>
        </p:grpSpPr>
        <p:sp>
          <p:nvSpPr>
            <p:cNvPr id="21" name="Rectangle 20"/>
            <p:cNvSpPr/>
            <p:nvPr/>
          </p:nvSpPr>
          <p:spPr>
            <a:xfrm>
              <a:off x="3247057" y="2918506"/>
              <a:ext cx="2198266" cy="971556"/>
            </a:xfrm>
            <a:prstGeom prst="rect">
              <a:avLst/>
            </a:prstGeom>
            <a:noFill/>
            <a:ln>
              <a:noFill/>
            </a:ln>
            <a:effectLst/>
          </p:spPr>
        </p:sp>
        <p:sp>
          <p:nvSpPr>
            <p:cNvPr id="22" name="Rectangle 21"/>
            <p:cNvSpPr/>
            <p:nvPr/>
          </p:nvSpPr>
          <p:spPr>
            <a:xfrm>
              <a:off x="3363989" y="3081820"/>
              <a:ext cx="2198266" cy="97155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230765" tIns="0" rIns="0" bIns="0" numCol="1" spcCol="1270" anchor="t" anchorCtr="0">
              <a:noAutofit/>
            </a:bodyPr>
            <a:lstStyle/>
            <a:p>
              <a:pPr marL="0" marR="0" lvl="0" indent="0" algn="l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F5494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Launch FOOD 2030 CSA</a:t>
              </a:r>
            </a:p>
            <a:p>
              <a:pPr marL="0" marR="0" lvl="0" indent="0" algn="l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F5494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Nov 2017 to end 2020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474492" y="2746219"/>
            <a:ext cx="1830047" cy="1508178"/>
            <a:chOff x="4989370" y="2329676"/>
            <a:chExt cx="1830047" cy="1508178"/>
          </a:xfrm>
        </p:grpSpPr>
        <p:sp>
          <p:nvSpPr>
            <p:cNvPr id="24" name="Rectangle 23"/>
            <p:cNvSpPr/>
            <p:nvPr/>
          </p:nvSpPr>
          <p:spPr>
            <a:xfrm>
              <a:off x="5004816" y="2329676"/>
              <a:ext cx="1814601" cy="1063050"/>
            </a:xfrm>
            <a:prstGeom prst="rect">
              <a:avLst/>
            </a:prstGeom>
            <a:noFill/>
            <a:ln>
              <a:noFill/>
            </a:ln>
            <a:effectLst/>
          </p:spPr>
        </p:sp>
        <p:sp>
          <p:nvSpPr>
            <p:cNvPr id="25" name="Rectangle 24"/>
            <p:cNvSpPr/>
            <p:nvPr/>
          </p:nvSpPr>
          <p:spPr>
            <a:xfrm>
              <a:off x="4989370" y="2774804"/>
              <a:ext cx="1814601" cy="106305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298071" tIns="0" rIns="0" bIns="0" numCol="1" spcCol="1270" anchor="t" anchorCtr="0">
              <a:noAutofit/>
            </a:bodyPr>
            <a:lstStyle/>
            <a:p>
              <a:pPr marL="0" marR="0" lvl="0" indent="0" algn="l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F5494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MS Mapping of Food Systems R&amp;I</a:t>
              </a:r>
            </a:p>
            <a:p>
              <a:pPr marL="0" marR="0" lvl="0" indent="0" algn="l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F5494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Dec 2017</a:t>
              </a:r>
              <a:endParaRPr kumimoji="0" lang="en-GB" sz="1200" b="1" i="1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491877" y="2485332"/>
            <a:ext cx="5674546" cy="2181208"/>
            <a:chOff x="6876759" y="1944196"/>
            <a:chExt cx="5674546" cy="2181208"/>
          </a:xfrm>
        </p:grpSpPr>
        <p:sp>
          <p:nvSpPr>
            <p:cNvPr id="27" name="Rectangle 26"/>
            <p:cNvSpPr/>
            <p:nvPr/>
          </p:nvSpPr>
          <p:spPr>
            <a:xfrm>
              <a:off x="6876759" y="1944196"/>
              <a:ext cx="2160246" cy="1887336"/>
            </a:xfrm>
            <a:prstGeom prst="rect">
              <a:avLst/>
            </a:prstGeom>
            <a:noFill/>
            <a:ln>
              <a:noFill/>
            </a:ln>
            <a:effectLst/>
          </p:spPr>
        </p:sp>
        <p:sp>
          <p:nvSpPr>
            <p:cNvPr id="28" name="Rectangle 27"/>
            <p:cNvSpPr/>
            <p:nvPr/>
          </p:nvSpPr>
          <p:spPr>
            <a:xfrm>
              <a:off x="10391059" y="2238068"/>
              <a:ext cx="2160246" cy="18873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379800" tIns="0" rIns="0" bIns="0" numCol="1" spcCol="1270" anchor="t" anchorCtr="0">
              <a:no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F5494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2</a:t>
              </a:r>
              <a:r>
                <a:rPr kumimoji="0" lang="en-GB" sz="1600" b="1" i="1" u="none" strike="noStrike" kern="1200" cap="none" spc="0" normalizeH="0" baseline="30000" noProof="0" dirty="0" smtClean="0">
                  <a:ln>
                    <a:noFill/>
                  </a:ln>
                  <a:solidFill>
                    <a:srgbClr val="0F5494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nd</a:t>
              </a:r>
              <a:r>
                <a:rPr kumimoji="0" lang="en-GB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F5494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 FOOD 2030</a:t>
              </a:r>
            </a:p>
            <a:p>
              <a:pPr marL="0" marR="0" lvl="0" indent="0" algn="l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F5494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High Level Event </a:t>
              </a:r>
            </a:p>
            <a:p>
              <a:pPr marL="0" marR="0" lvl="0" indent="0" algn="l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F5494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  <a:sym typeface="Wingdings 2"/>
                </a:rPr>
                <a:t>21-22 June 2018</a:t>
              </a:r>
              <a:endParaRPr kumimoji="0" lang="en-GB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  <a:p>
              <a:pPr marL="0" marR="0" lvl="0" indent="0" algn="l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F5494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  <a:sym typeface="Wingdings 2"/>
                </a:rPr>
                <a:t>Plovdiv, BG</a:t>
              </a:r>
              <a:endPara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27829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027" y="15631"/>
            <a:ext cx="1474787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95536" y="1340768"/>
            <a:ext cx="8353176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58775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0" cap="none" spc="0" normalizeH="0" baseline="0" noProof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FOOD 2030  -  </a:t>
            </a:r>
            <a:r>
              <a:rPr kumimoji="0" lang="en-GB" sz="2800" b="1" i="0" u="none" strike="noStrike" kern="0" cap="none" spc="0" normalizeH="0" baseline="0" noProof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NEW LEVEL </a:t>
            </a:r>
            <a:br>
              <a:rPr kumimoji="0" lang="en-GB" sz="2800" b="1" i="0" u="none" strike="noStrike" kern="0" cap="none" spc="0" normalizeH="0" baseline="0" noProof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</a:br>
            <a:r>
              <a:rPr kumimoji="0" lang="en-GB" sz="2800" b="1" i="0" u="none" strike="noStrike" kern="0" cap="none" spc="0" normalizeH="0" baseline="0" noProof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OF AMBITION, IMPACT AND FOCUS</a:t>
            </a:r>
            <a:endParaRPr kumimoji="0" lang="en-GB" altLang="en-US" sz="2800" b="1" i="0" u="none" strike="noStrike" kern="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33528" y="2420888"/>
            <a:ext cx="8746968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en-GB" altLang="en-US" sz="2000" b="0" i="0" kern="0" dirty="0">
                <a:latin typeface="Verdana"/>
              </a:rPr>
              <a:t>Food system approach</a:t>
            </a:r>
          </a:p>
          <a:p>
            <a:pPr>
              <a:lnSpc>
                <a:spcPct val="150000"/>
              </a:lnSpc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en-GB" altLang="en-US" sz="2000" b="0" i="0" kern="0" dirty="0">
                <a:latin typeface="Verdana"/>
              </a:rPr>
              <a:t>New partnerships with Member States, business, society and other stakeholders</a:t>
            </a:r>
          </a:p>
          <a:p>
            <a:pPr>
              <a:lnSpc>
                <a:spcPct val="150000"/>
              </a:lnSpc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en-GB" altLang="en-US" sz="2000" b="0" i="0" kern="0" dirty="0">
                <a:latin typeface="Verdana"/>
              </a:rPr>
              <a:t>Map &amp; close R&amp;I investment gap</a:t>
            </a:r>
          </a:p>
          <a:p>
            <a:pPr>
              <a:lnSpc>
                <a:spcPct val="150000"/>
              </a:lnSpc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fr-BE" altLang="en-US" sz="2000" b="0" i="0" kern="0" dirty="0" err="1">
                <a:latin typeface="Verdana"/>
              </a:rPr>
              <a:t>Connect</a:t>
            </a:r>
            <a:r>
              <a:rPr lang="fr-BE" altLang="en-US" sz="2000" b="0" i="0" kern="0" dirty="0">
                <a:latin typeface="Verdana"/>
              </a:rPr>
              <a:t> R&amp;I, </a:t>
            </a:r>
            <a:r>
              <a:rPr lang="fr-BE" altLang="en-US" sz="2000" b="0" i="0" kern="0" dirty="0" err="1">
                <a:latin typeface="Verdana"/>
              </a:rPr>
              <a:t>from</a:t>
            </a:r>
            <a:r>
              <a:rPr lang="fr-BE" altLang="en-US" sz="2000" b="0" i="0" kern="0" dirty="0">
                <a:latin typeface="Verdana"/>
              </a:rPr>
              <a:t> </a:t>
            </a:r>
            <a:r>
              <a:rPr lang="en-GB" sz="2000" b="0" i="0" kern="0" dirty="0">
                <a:latin typeface="Verdana"/>
              </a:rPr>
              <a:t>'farm-to-fork-to-gut-and back' including primary production</a:t>
            </a:r>
            <a:endParaRPr lang="en-GB" altLang="en-US" sz="2000" b="0" i="0" kern="0" dirty="0">
              <a:latin typeface="Verdana"/>
            </a:endParaRPr>
          </a:p>
          <a:p>
            <a:pPr>
              <a:lnSpc>
                <a:spcPct val="150000"/>
              </a:lnSpc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en-GB" altLang="en-US" sz="2000" b="0" i="0" kern="0" dirty="0">
                <a:latin typeface="Verdana"/>
              </a:rPr>
              <a:t>Game changing technologies, approaches, business models</a:t>
            </a:r>
          </a:p>
          <a:p>
            <a:pPr>
              <a:lnSpc>
                <a:spcPct val="150000"/>
              </a:lnSpc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en-GB" altLang="en-US" sz="2000" b="0" i="0" kern="0" dirty="0">
                <a:latin typeface="Verdana"/>
              </a:rPr>
              <a:t>New global platform</a:t>
            </a:r>
          </a:p>
        </p:txBody>
      </p:sp>
    </p:spTree>
    <p:extLst>
      <p:ext uri="{BB962C8B-B14F-4D97-AF65-F5344CB8AC3E}">
        <p14:creationId xmlns:p14="http://schemas.microsoft.com/office/powerpoint/2010/main" val="238925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  <p:pic>
        <p:nvPicPr>
          <p:cNvPr id="6" name="Picture 2" descr="© European Union, 2016  –  Images source: © Dirima #64093698, Viktor #68740309, Pixinoo #68856274, moonrise #90806572, highwaystarz #96317730, Didi Lavchieva #98944908, Frank Boston #99556313, Kwangmoo #101578719, pongsuwan #88729211, nexusby #97194548, 2016. Fotolia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94" y="2917096"/>
            <a:ext cx="7960444" cy="216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99324"/>
            <a:ext cx="1800200" cy="25484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366316" y="1665063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58775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10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Thank you!</a:t>
            </a:r>
            <a:endParaRPr kumimoji="0" lang="en-US" sz="3000" b="1" i="0" u="none" strike="noStrike" kern="0" cap="none" spc="10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5536" y="4365104"/>
            <a:ext cx="78488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Email: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</a:rPr>
              <a:t>barend.verachtert@ec.europa.eu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Website </a:t>
            </a: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bioeconomy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 directorate: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hlinkClick r:id="rId4"/>
              </a:rPr>
              <a:t>http://ec.europa.eu/research/bioeconomy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</a:rPr>
              <a:t>Twitter: #FOOD2030EU</a:t>
            </a:r>
          </a:p>
        </p:txBody>
      </p:sp>
    </p:spTree>
    <p:extLst>
      <p:ext uri="{BB962C8B-B14F-4D97-AF65-F5344CB8AC3E}">
        <p14:creationId xmlns:p14="http://schemas.microsoft.com/office/powerpoint/2010/main" val="221175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07504" y="1005589"/>
            <a:ext cx="8874841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sz="2800" kern="0" smtClean="0"/>
              <a:t>A "Perfect Storm"</a:t>
            </a:r>
            <a:endParaRPr lang="en-GB" sz="2800" kern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8640"/>
            <a:ext cx="1474161" cy="147616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4855899" cy="13983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239" y="1927756"/>
            <a:ext cx="3255106" cy="1844837"/>
          </a:xfrm>
          <a:prstGeom prst="round2DiagRect">
            <a:avLst>
              <a:gd name="adj1" fmla="val 16667"/>
              <a:gd name="adj2" fmla="val 3093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0" t="1889" r="5552"/>
          <a:stretch/>
        </p:blipFill>
        <p:spPr bwMode="auto">
          <a:xfrm>
            <a:off x="406599" y="3669469"/>
            <a:ext cx="3717347" cy="2995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708" y="4058628"/>
            <a:ext cx="3620672" cy="25981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4030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8640"/>
            <a:ext cx="1474161" cy="147616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7504" y="998384"/>
            <a:ext cx="9036496" cy="936625"/>
          </a:xfrm>
        </p:spPr>
        <p:txBody>
          <a:bodyPr/>
          <a:lstStyle/>
          <a:p>
            <a:pPr algn="ctr"/>
            <a:r>
              <a:rPr lang="en-GB" sz="2800" noProof="0" dirty="0" smtClean="0"/>
              <a:t>Political Opportunity</a:t>
            </a:r>
            <a:endParaRPr lang="en-GB" sz="2800" noProof="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26" y="2208892"/>
            <a:ext cx="4276605" cy="21383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56423" y="1870338"/>
            <a:ext cx="3998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600" dirty="0">
                <a:solidFill>
                  <a:srgbClr val="0F5494"/>
                </a:solidFill>
              </a:rPr>
              <a:t>Juncker </a:t>
            </a:r>
            <a:r>
              <a:rPr lang="fr-BE" sz="1600" dirty="0" err="1">
                <a:solidFill>
                  <a:srgbClr val="0F5494"/>
                </a:solidFill>
              </a:rPr>
              <a:t>Priorities</a:t>
            </a:r>
            <a:r>
              <a:rPr lang="fr-BE" sz="1600" dirty="0">
                <a:solidFill>
                  <a:srgbClr val="0F5494"/>
                </a:solidFill>
              </a:rPr>
              <a:t> &amp; Modern CAP </a:t>
            </a:r>
            <a:endParaRPr lang="en-GB" sz="1600" dirty="0">
              <a:solidFill>
                <a:srgbClr val="0F5494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876" y="2276872"/>
            <a:ext cx="3937113" cy="19998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4860032" y="1891765"/>
            <a:ext cx="38363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600" dirty="0" err="1">
                <a:solidFill>
                  <a:srgbClr val="0F5494"/>
                </a:solidFill>
              </a:rPr>
              <a:t>Sustainable</a:t>
            </a:r>
            <a:r>
              <a:rPr lang="fr-BE" sz="1600" dirty="0">
                <a:solidFill>
                  <a:srgbClr val="0F5494"/>
                </a:solidFill>
              </a:rPr>
              <a:t> </a:t>
            </a:r>
            <a:r>
              <a:rPr lang="fr-BE" sz="1600" dirty="0" err="1">
                <a:solidFill>
                  <a:srgbClr val="0F5494"/>
                </a:solidFill>
              </a:rPr>
              <a:t>Development</a:t>
            </a:r>
            <a:r>
              <a:rPr lang="fr-BE" sz="1600" dirty="0">
                <a:solidFill>
                  <a:srgbClr val="0F5494"/>
                </a:solidFill>
              </a:rPr>
              <a:t> Goals</a:t>
            </a:r>
            <a:endParaRPr lang="en-GB" sz="1600" dirty="0">
              <a:solidFill>
                <a:srgbClr val="0F5494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7" t="8602" b="6776"/>
          <a:stretch/>
        </p:blipFill>
        <p:spPr>
          <a:xfrm>
            <a:off x="444500" y="4842467"/>
            <a:ext cx="1407906" cy="19094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7"/>
          <a:stretch/>
        </p:blipFill>
        <p:spPr>
          <a:xfrm>
            <a:off x="2094328" y="4601543"/>
            <a:ext cx="5767096" cy="13145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685" y="5374794"/>
            <a:ext cx="2736304" cy="13614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8" name="TextBox 17"/>
          <p:cNvSpPr txBox="1"/>
          <p:nvPr/>
        </p:nvSpPr>
        <p:spPr>
          <a:xfrm>
            <a:off x="722480" y="4471186"/>
            <a:ext cx="1128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600" dirty="0">
                <a:solidFill>
                  <a:srgbClr val="0F5494"/>
                </a:solidFill>
              </a:rPr>
              <a:t>COP21+</a:t>
            </a:r>
            <a:endParaRPr lang="en-GB" sz="1600" dirty="0">
              <a:solidFill>
                <a:srgbClr val="0F5494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41080" y="4508512"/>
            <a:ext cx="2739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600" dirty="0">
                <a:solidFill>
                  <a:srgbClr val="0F5494"/>
                </a:solidFill>
              </a:rPr>
              <a:t>World Food Day 2017 </a:t>
            </a:r>
            <a:endParaRPr lang="en-GB" sz="1600" dirty="0">
              <a:solidFill>
                <a:srgbClr val="0F5494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69272" y="5019780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600" dirty="0">
                <a:solidFill>
                  <a:srgbClr val="0F5494"/>
                </a:solidFill>
              </a:rPr>
              <a:t>IPCC</a:t>
            </a:r>
            <a:endParaRPr lang="en-GB" sz="1600" dirty="0">
              <a:solidFill>
                <a:srgbClr val="0F5494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7141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971600" y="2564904"/>
            <a:ext cx="7715200" cy="3529013"/>
          </a:xfrm>
        </p:spPr>
        <p:txBody>
          <a:bodyPr/>
          <a:lstStyle/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FNS - Framing problems &amp; opportunities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i="0" dirty="0" smtClean="0"/>
              <a:t>The </a:t>
            </a:r>
            <a:r>
              <a:rPr lang="en-US" b="1" i="0" dirty="0"/>
              <a:t>challenges for European agriculture</a:t>
            </a: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GB" i="0" dirty="0">
                <a:solidFill>
                  <a:schemeClr val="bg1">
                    <a:lumMod val="75000"/>
                  </a:schemeClr>
                </a:solidFill>
              </a:rPr>
              <a:t>FOOD </a:t>
            </a:r>
            <a:r>
              <a:rPr lang="en-GB" i="0" dirty="0">
                <a:solidFill>
                  <a:schemeClr val="bg1">
                    <a:lumMod val="75000"/>
                  </a:schemeClr>
                </a:solidFill>
              </a:rPr>
              <a:t>2030 – what is it?</a:t>
            </a:r>
            <a:endParaRPr lang="en-US" i="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Horizon </a:t>
            </a: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2020 – an implementation </a:t>
            </a: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tool</a:t>
            </a:r>
            <a:endParaRPr lang="en-US" b="1" i="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Working with others</a:t>
            </a: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FOOD 2030 - Next steps</a:t>
            </a:r>
          </a:p>
          <a:p>
            <a:pPr marL="0" indent="0">
              <a:buClr>
                <a:srgbClr val="0F5494"/>
              </a:buClr>
              <a:buNone/>
            </a:pPr>
            <a:endParaRPr lang="en-US" dirty="0" smtClean="0"/>
          </a:p>
          <a:p>
            <a:pPr marL="457200" indent="-457200">
              <a:buClr>
                <a:srgbClr val="0F5494"/>
              </a:buClr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algn="ctr"/>
            <a:r>
              <a:rPr lang="en-US" sz="2800" dirty="0"/>
              <a:t>T</a:t>
            </a:r>
            <a:r>
              <a:rPr lang="en-US" sz="2800" dirty="0" smtClean="0"/>
              <a:t>able of Contents</a:t>
            </a:r>
            <a:endParaRPr lang="fr-FR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027" y="15631"/>
            <a:ext cx="1474787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733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488" y="116632"/>
            <a:ext cx="1474787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30878" y="1360215"/>
            <a:ext cx="8641208" cy="936625"/>
          </a:xfrm>
        </p:spPr>
        <p:txBody>
          <a:bodyPr/>
          <a:lstStyle/>
          <a:p>
            <a:r>
              <a:rPr lang="en-GB" dirty="0"/>
              <a:t>Challenges for European </a:t>
            </a:r>
            <a:r>
              <a:rPr lang="en-GB" dirty="0" smtClean="0"/>
              <a:t>agriculture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67544" y="2276872"/>
            <a:ext cx="836787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i="1" dirty="0" err="1" smtClean="0">
                <a:solidFill>
                  <a:srgbClr val="0F5494"/>
                </a:solidFill>
              </a:rPr>
              <a:t>Agri</a:t>
            </a:r>
            <a:r>
              <a:rPr lang="en-GB" sz="2400" i="1" dirty="0" smtClean="0">
                <a:solidFill>
                  <a:srgbClr val="0F5494"/>
                </a:solidFill>
              </a:rPr>
              <a:t>-production </a:t>
            </a:r>
            <a:r>
              <a:rPr lang="en-GB" sz="2400" i="1" dirty="0">
                <a:solidFill>
                  <a:srgbClr val="0F5494"/>
                </a:solidFill>
              </a:rPr>
              <a:t>become more vulnerable</a:t>
            </a:r>
            <a:r>
              <a:rPr lang="en-GB" sz="2400" i="1" dirty="0" smtClean="0">
                <a:solidFill>
                  <a:srgbClr val="0F5494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rgbClr val="0F5494"/>
                </a:solidFill>
              </a:rPr>
              <a:t>globalisation </a:t>
            </a:r>
            <a:r>
              <a:rPr lang="en-GB" sz="2400" b="0" dirty="0">
                <a:solidFill>
                  <a:srgbClr val="0F5494"/>
                </a:solidFill>
              </a:rPr>
              <a:t>of the markets, competition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rgbClr val="0F5494"/>
                </a:solidFill>
              </a:rPr>
              <a:t>prices </a:t>
            </a:r>
            <a:r>
              <a:rPr lang="en-GB" sz="2400" b="0" dirty="0">
                <a:solidFill>
                  <a:srgbClr val="0F5494"/>
                </a:solidFill>
              </a:rPr>
              <a:t>volatility, economic uncertainty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rgbClr val="0F5494"/>
                </a:solidFill>
              </a:rPr>
              <a:t>low </a:t>
            </a:r>
            <a:r>
              <a:rPr lang="en-GB" sz="2400" b="0" dirty="0">
                <a:solidFill>
                  <a:srgbClr val="0F5494"/>
                </a:solidFill>
              </a:rPr>
              <a:t>incremental crop productivity</a:t>
            </a:r>
            <a:r>
              <a:rPr lang="en-GB" sz="2400" i="1" dirty="0"/>
              <a:t/>
            </a:r>
            <a:br>
              <a:rPr lang="en-GB" sz="2400" i="1" dirty="0"/>
            </a:br>
            <a:endParaRPr lang="en-GB" sz="2400" i="1" dirty="0"/>
          </a:p>
          <a:p>
            <a:r>
              <a:rPr lang="fr-BE" sz="2400" i="1" dirty="0" err="1">
                <a:solidFill>
                  <a:srgbClr val="0F5494"/>
                </a:solidFill>
              </a:rPr>
              <a:t>Additional</a:t>
            </a:r>
            <a:r>
              <a:rPr lang="fr-BE" sz="2400" i="1" dirty="0">
                <a:solidFill>
                  <a:srgbClr val="0F5494"/>
                </a:solidFill>
              </a:rPr>
              <a:t> stress </a:t>
            </a:r>
            <a:r>
              <a:rPr lang="fr-BE" sz="2400" i="1" dirty="0" err="1">
                <a:solidFill>
                  <a:srgbClr val="0F5494"/>
                </a:solidFill>
              </a:rPr>
              <a:t>created</a:t>
            </a:r>
            <a:r>
              <a:rPr lang="fr-BE" sz="2400" i="1" dirty="0">
                <a:solidFill>
                  <a:srgbClr val="0F5494"/>
                </a:solidFill>
              </a:rPr>
              <a:t> </a:t>
            </a:r>
            <a:r>
              <a:rPr lang="fr-BE" sz="2400" i="1" dirty="0" smtClean="0">
                <a:solidFill>
                  <a:srgbClr val="0F5494"/>
                </a:solidFill>
              </a:rPr>
              <a:t>by:</a:t>
            </a:r>
            <a:endParaRPr lang="fr-BE" sz="2400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rgbClr val="0F5494"/>
                </a:solidFill>
              </a:rPr>
              <a:t>increasing </a:t>
            </a:r>
            <a:r>
              <a:rPr lang="en-GB" sz="2400" b="0" dirty="0">
                <a:solidFill>
                  <a:srgbClr val="0F5494"/>
                </a:solidFill>
              </a:rPr>
              <a:t>demand for food and feed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rgbClr val="0F5494"/>
                </a:solidFill>
              </a:rPr>
              <a:t>increasing </a:t>
            </a:r>
            <a:r>
              <a:rPr lang="en-GB" sz="2400" b="0" dirty="0">
                <a:solidFill>
                  <a:srgbClr val="0F5494"/>
                </a:solidFill>
              </a:rPr>
              <a:t>environmental concerns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rgbClr val="0F5494"/>
                </a:solidFill>
              </a:rPr>
              <a:t>uncertainty </a:t>
            </a:r>
            <a:r>
              <a:rPr lang="en-GB" sz="2400" b="0" dirty="0">
                <a:solidFill>
                  <a:srgbClr val="0F5494"/>
                </a:solidFill>
              </a:rPr>
              <a:t>generated by climatic changes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425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213" y="29278"/>
            <a:ext cx="1474787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U:\07. COMMUNICATION\TOOLS\PICTURES\Fotolia_92964964_S_copyright_©prudko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2799559" cy="1901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82722" y="1035753"/>
            <a:ext cx="8229600" cy="936625"/>
          </a:xfrm>
        </p:spPr>
        <p:txBody>
          <a:bodyPr/>
          <a:lstStyle/>
          <a:p>
            <a:r>
              <a:rPr lang="fr-BE" dirty="0" err="1" smtClean="0"/>
              <a:t>Sustainable</a:t>
            </a:r>
            <a:r>
              <a:rPr lang="fr-BE" dirty="0" smtClean="0"/>
              <a:t> </a:t>
            </a:r>
            <a:r>
              <a:rPr lang="fr-BE" dirty="0" err="1" smtClean="0"/>
              <a:t>farming</a:t>
            </a:r>
            <a:r>
              <a:rPr lang="fr-BE" dirty="0" smtClean="0"/>
              <a:t> </a:t>
            </a:r>
            <a:r>
              <a:rPr lang="fr-BE" dirty="0" err="1" smtClean="0"/>
              <a:t>means</a:t>
            </a:r>
            <a:r>
              <a:rPr lang="fr-BE" dirty="0" smtClean="0"/>
              <a:t>…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51520" y="1772816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0" kern="0" dirty="0" smtClean="0">
                <a:solidFill>
                  <a:srgbClr val="0F5494"/>
                </a:solidFill>
              </a:rPr>
              <a:t>…more efficient agricultural production systems with less impact on the environment:</a:t>
            </a:r>
            <a:br>
              <a:rPr lang="en-GB" sz="2400" b="0" kern="0" dirty="0" smtClean="0">
                <a:solidFill>
                  <a:srgbClr val="0F5494"/>
                </a:solidFill>
              </a:rPr>
            </a:br>
            <a:endParaRPr lang="en-GB" sz="2400" b="0" kern="0" dirty="0" smtClean="0">
              <a:solidFill>
                <a:srgbClr val="0F5494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17906" y="2708920"/>
            <a:ext cx="533055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000" b="0" kern="0" dirty="0" smtClean="0">
                <a:solidFill>
                  <a:srgbClr val="0F5494"/>
                </a:solidFill>
              </a:rPr>
              <a:t>More efficient use of water, soil and biodiversity resources</a:t>
            </a:r>
          </a:p>
          <a:p>
            <a:pPr marL="355600" indent="-355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000" b="0" kern="0" dirty="0" smtClean="0">
                <a:solidFill>
                  <a:srgbClr val="0F5494"/>
                </a:solidFill>
              </a:rPr>
              <a:t>More efficient use of nutrients (for plants), and feed (for animals)</a:t>
            </a:r>
          </a:p>
          <a:p>
            <a:pPr marL="355600" indent="-355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000" b="0" kern="0" dirty="0" smtClean="0">
                <a:solidFill>
                  <a:srgbClr val="0F5494"/>
                </a:solidFill>
              </a:rPr>
              <a:t>Reduction of GHGs (mitigation approach)</a:t>
            </a:r>
          </a:p>
          <a:p>
            <a:pPr marL="355600" indent="-355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000" b="0" kern="0" dirty="0" smtClean="0">
                <a:solidFill>
                  <a:srgbClr val="0F5494"/>
                </a:solidFill>
              </a:rPr>
              <a:t>Resilience to climate change (adaptation approach)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BE" sz="1200" b="0" kern="0" dirty="0" smtClean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832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0"/>
            <a:ext cx="1474787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algn="ctr"/>
            <a:r>
              <a:rPr lang="fr-BE" dirty="0" smtClean="0"/>
              <a:t>A </a:t>
            </a:r>
            <a:r>
              <a:rPr lang="fr-BE" dirty="0" err="1" smtClean="0"/>
              <a:t>food</a:t>
            </a:r>
            <a:r>
              <a:rPr lang="fr-BE" dirty="0" smtClean="0"/>
              <a:t>-system </a:t>
            </a:r>
            <a:r>
              <a:rPr lang="fr-BE" dirty="0" err="1" smtClean="0"/>
              <a:t>approach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</a:t>
            </a:r>
            <a:r>
              <a:rPr lang="fr-BE" dirty="0" err="1" smtClean="0"/>
              <a:t>needed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52459" y="2276872"/>
            <a:ext cx="84969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0" kern="0" dirty="0" smtClean="0">
                <a:solidFill>
                  <a:srgbClr val="0F5494"/>
                </a:solidFill>
              </a:rPr>
              <a:t>Moving from business-as-usual agriculture to Sustainable farming is a complex process which requires a system approach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 b="0" kern="0" dirty="0" smtClean="0">
              <a:solidFill>
                <a:srgbClr val="0F5494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0" kern="0" dirty="0" smtClean="0">
                <a:solidFill>
                  <a:srgbClr val="0F5494"/>
                </a:solidFill>
              </a:rPr>
              <a:t>Reshape the role of the farmer: from mere producer of food and commodities, into "wise manager of the natural capital"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 b="0" kern="0" dirty="0" smtClean="0">
              <a:solidFill>
                <a:srgbClr val="0F5494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0" kern="0" dirty="0" smtClean="0">
                <a:solidFill>
                  <a:srgbClr val="0F5494"/>
                </a:solidFill>
              </a:rPr>
              <a:t>This transition must be backed by effective policies (CAP) supported with dedicated Research &amp; Innovation programmes</a:t>
            </a:r>
          </a:p>
        </p:txBody>
      </p:sp>
    </p:spTree>
    <p:extLst>
      <p:ext uri="{BB962C8B-B14F-4D97-AF65-F5344CB8AC3E}">
        <p14:creationId xmlns:p14="http://schemas.microsoft.com/office/powerpoint/2010/main" val="2052964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971600" y="2564904"/>
            <a:ext cx="7715200" cy="3529013"/>
          </a:xfrm>
        </p:spPr>
        <p:txBody>
          <a:bodyPr/>
          <a:lstStyle/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FNS - Framing problems &amp; opportunities</a:t>
            </a: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challenges for European agriculture</a:t>
            </a:r>
          </a:p>
          <a:p>
            <a:pPr marL="457200" indent="-457200">
              <a:buClr>
                <a:schemeClr val="accent6"/>
              </a:buClr>
              <a:buFont typeface="+mj-lt"/>
              <a:buAutoNum type="arabicPeriod"/>
            </a:pPr>
            <a:r>
              <a:rPr lang="en-GB" b="1" i="0" dirty="0"/>
              <a:t>FOOD 2030 – what is it?</a:t>
            </a:r>
            <a:endParaRPr lang="en-US" b="1" i="0" dirty="0"/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Horizon </a:t>
            </a:r>
            <a:r>
              <a:rPr lang="en-US" i="0" dirty="0">
                <a:solidFill>
                  <a:schemeClr val="bg1">
                    <a:lumMod val="75000"/>
                  </a:schemeClr>
                </a:solidFill>
              </a:rPr>
              <a:t>2020 – an implementation </a:t>
            </a: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tool</a:t>
            </a:r>
            <a:endParaRPr lang="en-US" b="1" i="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Working with others</a:t>
            </a:r>
          </a:p>
          <a:p>
            <a:pPr marL="457200" indent="-45720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i="0" dirty="0" smtClean="0">
                <a:solidFill>
                  <a:schemeClr val="bg1">
                    <a:lumMod val="75000"/>
                  </a:schemeClr>
                </a:solidFill>
              </a:rPr>
              <a:t>FOOD 2030 - Next steps</a:t>
            </a:r>
          </a:p>
          <a:p>
            <a:pPr marL="0" indent="0">
              <a:buClr>
                <a:srgbClr val="0F5494"/>
              </a:buClr>
              <a:buNone/>
            </a:pPr>
            <a:endParaRPr lang="en-US" dirty="0" smtClean="0"/>
          </a:p>
          <a:p>
            <a:pPr marL="457200" indent="-457200">
              <a:buClr>
                <a:srgbClr val="0F5494"/>
              </a:buClr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algn="ctr"/>
            <a:r>
              <a:rPr lang="en-US" sz="2800" dirty="0"/>
              <a:t>T</a:t>
            </a:r>
            <a:r>
              <a:rPr lang="en-US" sz="2800" dirty="0" smtClean="0"/>
              <a:t>able of Contents</a:t>
            </a:r>
            <a:endParaRPr lang="fr-FR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027" y="15631"/>
            <a:ext cx="1474787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129866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2138</TotalTime>
  <Words>877</Words>
  <Application>Microsoft Office PowerPoint</Application>
  <PresentationFormat>On-screen Show (4:3)</PresentationFormat>
  <Paragraphs>205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PowerPoint Presentation</vt:lpstr>
      <vt:lpstr>Table of Contents</vt:lpstr>
      <vt:lpstr>PowerPoint Presentation</vt:lpstr>
      <vt:lpstr>Political Opportunity</vt:lpstr>
      <vt:lpstr>Table of Contents</vt:lpstr>
      <vt:lpstr>Challenges for European agriculture</vt:lpstr>
      <vt:lpstr>Sustainable farming means…</vt:lpstr>
      <vt:lpstr>A food-system approach is needed</vt:lpstr>
      <vt:lpstr>Table of Contents</vt:lpstr>
      <vt:lpstr>PowerPoint Presentation</vt:lpstr>
      <vt:lpstr>Milestones so far</vt:lpstr>
      <vt:lpstr>Table of Contents</vt:lpstr>
      <vt:lpstr>The EU Framework Programme for R&amp;I</vt:lpstr>
      <vt:lpstr>Draft SC2 WP 2018-2020  now  available online</vt:lpstr>
      <vt:lpstr>Table of Contents</vt:lpstr>
      <vt:lpstr>PowerPoint Presentation</vt:lpstr>
      <vt:lpstr>Working with Regions</vt:lpstr>
      <vt:lpstr>PowerPoint Presentation</vt:lpstr>
      <vt:lpstr>Table of Contents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European Commission</dc:creator>
  <cp:lastModifiedBy>DOSE Florence (RTD)</cp:lastModifiedBy>
  <cp:revision>150</cp:revision>
  <cp:lastPrinted>2017-10-12T14:14:25Z</cp:lastPrinted>
  <dcterms:created xsi:type="dcterms:W3CDTF">2011-10-28T10:25:18Z</dcterms:created>
  <dcterms:modified xsi:type="dcterms:W3CDTF">2017-10-12T14:47:21Z</dcterms:modified>
</cp:coreProperties>
</file>