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5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6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7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theme/themeOverride3.xml" ContentType="application/vnd.openxmlformats-officedocument.themeOverride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theme/themeOverride4.xml" ContentType="application/vnd.openxmlformats-officedocument.themeOverride+xml"/>
  <Override PartName="/ppt/drawings/drawing1.xml" ContentType="application/vnd.openxmlformats-officedocument.drawingml.chartshapes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theme/themeOverride5.xml" ContentType="application/vnd.openxmlformats-officedocument.themeOverr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839" r:id="rId6"/>
    <p:sldMasterId id="2147483854" r:id="rId7"/>
    <p:sldMasterId id="2147483916" r:id="rId8"/>
    <p:sldMasterId id="2147483946" r:id="rId9"/>
    <p:sldMasterId id="2147483961" r:id="rId10"/>
    <p:sldMasterId id="2147483976" r:id="rId11"/>
    <p:sldMasterId id="2147483991" r:id="rId12"/>
  </p:sldMasterIdLst>
  <p:notesMasterIdLst>
    <p:notesMasterId r:id="rId34"/>
  </p:notesMasterIdLst>
  <p:handoutMasterIdLst>
    <p:handoutMasterId r:id="rId35"/>
  </p:handoutMasterIdLst>
  <p:sldIdLst>
    <p:sldId id="293" r:id="rId13"/>
    <p:sldId id="331" r:id="rId14"/>
    <p:sldId id="296" r:id="rId15"/>
    <p:sldId id="297" r:id="rId16"/>
    <p:sldId id="298" r:id="rId17"/>
    <p:sldId id="295" r:id="rId18"/>
    <p:sldId id="306" r:id="rId19"/>
    <p:sldId id="312" r:id="rId20"/>
    <p:sldId id="311" r:id="rId21"/>
    <p:sldId id="315" r:id="rId22"/>
    <p:sldId id="317" r:id="rId23"/>
    <p:sldId id="291" r:id="rId24"/>
    <p:sldId id="335" r:id="rId25"/>
    <p:sldId id="332" r:id="rId26"/>
    <p:sldId id="336" r:id="rId27"/>
    <p:sldId id="330" r:id="rId28"/>
    <p:sldId id="337" r:id="rId29"/>
    <p:sldId id="338" r:id="rId30"/>
    <p:sldId id="339" r:id="rId31"/>
    <p:sldId id="324" r:id="rId32"/>
    <p:sldId id="333" r:id="rId33"/>
  </p:sldIdLst>
  <p:sldSz cx="9144000" cy="5143500" type="screen16x9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044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085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129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173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5216" algn="l" defTabSz="914085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2258" algn="l" defTabSz="914085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199302" algn="l" defTabSz="914085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6346" algn="l" defTabSz="914085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42A62A"/>
    <a:srgbClr val="CCECFF"/>
    <a:srgbClr val="99CCFF"/>
    <a:srgbClr val="FF9999"/>
    <a:srgbClr val="CCFFCC"/>
    <a:srgbClr val="FF99CC"/>
    <a:srgbClr val="96A519"/>
    <a:srgbClr val="3996A5"/>
    <a:srgbClr val="97BF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2792" autoAdjust="0"/>
  </p:normalViewPr>
  <p:slideViewPr>
    <p:cSldViewPr>
      <p:cViewPr>
        <p:scale>
          <a:sx n="125" d="100"/>
          <a:sy n="125" d="100"/>
        </p:scale>
        <p:origin x="-1140" y="-5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3.xml"/><Relationship Id="rId12" Type="http://schemas.openxmlformats.org/officeDocument/2006/relationships/slideMaster" Target="slideMasters/slideMaster8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Master" Target="slideMasters/slideMaster7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net1.cec.eu.int\AGRI\C\1\D_Repository\C_Statistics\E.1%20(L.1)%20data%20and%20analysis\05_Adhoc%20requests\2017\BL\Graph5.xlsx" TargetMode="External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4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\\net1.cec.eu.int\AGRI\C\1\D_Repository\C_Statistics\E.1%20(L.1)%20data%20and%20analysis\AGRI%20V%20I%20S%20I%20O%20N\IA%202016-2017\FB\170313%20poverty%20by%20type%20of%20region.xlsx" TargetMode="External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Sheet1!$A$25</c:f>
              <c:strCache>
                <c:ptCount val="1"/>
                <c:pt idx="0">
                  <c:v>Nominal income</c:v>
                </c:pt>
              </c:strCache>
            </c:strRef>
          </c:tx>
          <c:spPr>
            <a:ln w="38100">
              <a:solidFill>
                <a:srgbClr val="0F5494"/>
              </a:solidFill>
            </a:ln>
          </c:spPr>
          <c:marker>
            <c:symbol val="none"/>
          </c:marker>
          <c:cat>
            <c:numRef>
              <c:f>Sheet1!$B$24:$AA$24</c:f>
              <c:numCache>
                <c:formatCode>General</c:formatCode>
                <c:ptCount val="26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  <c:pt idx="19">
                  <c:v>2020</c:v>
                </c:pt>
                <c:pt idx="20">
                  <c:v>2021</c:v>
                </c:pt>
                <c:pt idx="21">
                  <c:v>2022</c:v>
                </c:pt>
                <c:pt idx="22">
                  <c:v>2023</c:v>
                </c:pt>
                <c:pt idx="23">
                  <c:v>2024</c:v>
                </c:pt>
                <c:pt idx="24">
                  <c:v>2025</c:v>
                </c:pt>
                <c:pt idx="25">
                  <c:v>2026</c:v>
                </c:pt>
              </c:numCache>
            </c:numRef>
          </c:cat>
          <c:val>
            <c:numRef>
              <c:f>Sheet1!$B$25:$AA$25</c:f>
              <c:numCache>
                <c:formatCode>General</c:formatCode>
                <c:ptCount val="26"/>
                <c:pt idx="0">
                  <c:v>89.576105607208476</c:v>
                </c:pt>
                <c:pt idx="1">
                  <c:v>83.81761020612123</c:v>
                </c:pt>
                <c:pt idx="2">
                  <c:v>85.404396793209045</c:v>
                </c:pt>
                <c:pt idx="3">
                  <c:v>91.552007626716076</c:v>
                </c:pt>
                <c:pt idx="4">
                  <c:v>86.574647691716734</c:v>
                </c:pt>
                <c:pt idx="5">
                  <c:v>90.47659063089975</c:v>
                </c:pt>
                <c:pt idx="6">
                  <c:v>98.705444653017665</c:v>
                </c:pt>
                <c:pt idx="7">
                  <c:v>96.102109627901939</c:v>
                </c:pt>
                <c:pt idx="8">
                  <c:v>82.888100486269948</c:v>
                </c:pt>
                <c:pt idx="9">
                  <c:v>94.125353476086062</c:v>
                </c:pt>
                <c:pt idx="10">
                  <c:v>101.87780447784904</c:v>
                </c:pt>
                <c:pt idx="11">
                  <c:v>101.0782473373592</c:v>
                </c:pt>
                <c:pt idx="12">
                  <c:v>106.26431384962336</c:v>
                </c:pt>
                <c:pt idx="13">
                  <c:v>103.25954605376013</c:v>
                </c:pt>
                <c:pt idx="14">
                  <c:v>100.37137249576067</c:v>
                </c:pt>
                <c:pt idx="15">
                  <c:v>96.369081450479229</c:v>
                </c:pt>
                <c:pt idx="16">
                  <c:v>103.2527452865249</c:v>
                </c:pt>
                <c:pt idx="17">
                  <c:v>101.12075865767547</c:v>
                </c:pt>
                <c:pt idx="18">
                  <c:v>95.311294380785554</c:v>
                </c:pt>
                <c:pt idx="19">
                  <c:v>96.475974256049653</c:v>
                </c:pt>
                <c:pt idx="20">
                  <c:v>96.67129200233822</c:v>
                </c:pt>
                <c:pt idx="21">
                  <c:v>97.439064064660684</c:v>
                </c:pt>
                <c:pt idx="22">
                  <c:v>97.939295520789955</c:v>
                </c:pt>
                <c:pt idx="23">
                  <c:v>99.626613551475003</c:v>
                </c:pt>
                <c:pt idx="24">
                  <c:v>100.3805128597805</c:v>
                </c:pt>
                <c:pt idx="25">
                  <c:v>100.82896551748873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Sheet1!$A$26</c:f>
              <c:strCache>
                <c:ptCount val="1"/>
                <c:pt idx="0">
                  <c:v>Real income</c:v>
                </c:pt>
              </c:strCache>
            </c:strRef>
          </c:tx>
          <c:spPr>
            <a:ln w="38100">
              <a:solidFill>
                <a:srgbClr val="42A62A"/>
              </a:solidFill>
            </a:ln>
          </c:spPr>
          <c:marker>
            <c:symbol val="none"/>
          </c:marker>
          <c:cat>
            <c:numRef>
              <c:f>Sheet1!$B$24:$AA$24</c:f>
              <c:numCache>
                <c:formatCode>General</c:formatCode>
                <c:ptCount val="26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  <c:pt idx="19">
                  <c:v>2020</c:v>
                </c:pt>
                <c:pt idx="20">
                  <c:v>2021</c:v>
                </c:pt>
                <c:pt idx="21">
                  <c:v>2022</c:v>
                </c:pt>
                <c:pt idx="22">
                  <c:v>2023</c:v>
                </c:pt>
                <c:pt idx="23">
                  <c:v>2024</c:v>
                </c:pt>
                <c:pt idx="24">
                  <c:v>2025</c:v>
                </c:pt>
                <c:pt idx="25">
                  <c:v>2026</c:v>
                </c:pt>
              </c:numCache>
            </c:numRef>
          </c:cat>
          <c:val>
            <c:numRef>
              <c:f>Sheet1!$B$26:$AA$26</c:f>
              <c:numCache>
                <c:formatCode>General</c:formatCode>
                <c:ptCount val="26"/>
                <c:pt idx="0">
                  <c:v>118.4733495276048</c:v>
                </c:pt>
                <c:pt idx="1">
                  <c:v>107.57003096655573</c:v>
                </c:pt>
                <c:pt idx="2">
                  <c:v>107.24321715902983</c:v>
                </c:pt>
                <c:pt idx="3">
                  <c:v>112.99193745426879</c:v>
                </c:pt>
                <c:pt idx="4">
                  <c:v>100.21720193964086</c:v>
                </c:pt>
                <c:pt idx="5">
                  <c:v>101.54300570105394</c:v>
                </c:pt>
                <c:pt idx="6">
                  <c:v>106.70469904429387</c:v>
                </c:pt>
                <c:pt idx="7">
                  <c:v>101.41027132367009</c:v>
                </c:pt>
                <c:pt idx="8">
                  <c:v>88.923862374842685</c:v>
                </c:pt>
                <c:pt idx="9">
                  <c:v>98.882963289987714</c:v>
                </c:pt>
                <c:pt idx="10">
                  <c:v>105.77763720745298</c:v>
                </c:pt>
                <c:pt idx="11">
                  <c:v>103.36176419031065</c:v>
                </c:pt>
                <c:pt idx="12">
                  <c:v>107.95232287399799</c:v>
                </c:pt>
                <c:pt idx="13">
                  <c:v>104.05337197327178</c:v>
                </c:pt>
                <c:pt idx="14">
                  <c:v>99.747707040531466</c:v>
                </c:pt>
                <c:pt idx="15">
                  <c:v>96.198920986196796</c:v>
                </c:pt>
                <c:pt idx="16">
                  <c:v>101.07193318046588</c:v>
                </c:pt>
                <c:pt idx="17">
                  <c:v>97.296929991930185</c:v>
                </c:pt>
                <c:pt idx="18">
                  <c:v>90.080023253711502</c:v>
                </c:pt>
                <c:pt idx="19">
                  <c:v>89.602736515997719</c:v>
                </c:pt>
                <c:pt idx="20">
                  <c:v>88.245224152784317</c:v>
                </c:pt>
                <c:pt idx="21">
                  <c:v>87.422994861827675</c:v>
                </c:pt>
                <c:pt idx="22">
                  <c:v>86.331293083949589</c:v>
                </c:pt>
                <c:pt idx="23">
                  <c:v>86.291993779791625</c:v>
                </c:pt>
                <c:pt idx="24">
                  <c:v>85.443628524277287</c:v>
                </c:pt>
                <c:pt idx="25">
                  <c:v>84.336754008868169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Sheet1!$A$27</c:f>
              <c:strCache>
                <c:ptCount val="1"/>
                <c:pt idx="0">
                  <c:v>Real income/AWU</c:v>
                </c:pt>
              </c:strCache>
            </c:strRef>
          </c:tx>
          <c:spPr>
            <a:ln w="38100">
              <a:solidFill>
                <a:srgbClr val="FF6600"/>
              </a:solidFill>
            </a:ln>
          </c:spPr>
          <c:marker>
            <c:symbol val="none"/>
          </c:marker>
          <c:cat>
            <c:numRef>
              <c:f>Sheet1!$B$24:$AA$24</c:f>
              <c:numCache>
                <c:formatCode>General</c:formatCode>
                <c:ptCount val="26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  <c:pt idx="19">
                  <c:v>2020</c:v>
                </c:pt>
                <c:pt idx="20">
                  <c:v>2021</c:v>
                </c:pt>
                <c:pt idx="21">
                  <c:v>2022</c:v>
                </c:pt>
                <c:pt idx="22">
                  <c:v>2023</c:v>
                </c:pt>
                <c:pt idx="23">
                  <c:v>2024</c:v>
                </c:pt>
                <c:pt idx="24">
                  <c:v>2025</c:v>
                </c:pt>
                <c:pt idx="25">
                  <c:v>2026</c:v>
                </c:pt>
              </c:numCache>
            </c:numRef>
          </c:cat>
          <c:val>
            <c:numRef>
              <c:f>Sheet1!$B$27:$AA$27</c:f>
              <c:numCache>
                <c:formatCode>General</c:formatCode>
                <c:ptCount val="26"/>
                <c:pt idx="0">
                  <c:v>80.41238130092681</c:v>
                </c:pt>
                <c:pt idx="1">
                  <c:v>75.376947800640721</c:v>
                </c:pt>
                <c:pt idx="2">
                  <c:v>78.495061113343979</c:v>
                </c:pt>
                <c:pt idx="3">
                  <c:v>84.92911869913155</c:v>
                </c:pt>
                <c:pt idx="4">
                  <c:v>76.318639379318284</c:v>
                </c:pt>
                <c:pt idx="5">
                  <c:v>80.178950324076155</c:v>
                </c:pt>
                <c:pt idx="6">
                  <c:v>88.326048525481042</c:v>
                </c:pt>
                <c:pt idx="7">
                  <c:v>87.037765136559614</c:v>
                </c:pt>
                <c:pt idx="8">
                  <c:v>79.673412430176811</c:v>
                </c:pt>
                <c:pt idx="9">
                  <c:v>91.345034055779308</c:v>
                </c:pt>
                <c:pt idx="10">
                  <c:v>100.35382961326779</c:v>
                </c:pt>
                <c:pt idx="11">
                  <c:v>98.506704612430596</c:v>
                </c:pt>
                <c:pt idx="12">
                  <c:v>104.01219038849396</c:v>
                </c:pt>
                <c:pt idx="13">
                  <c:v>102.09754390247593</c:v>
                </c:pt>
                <c:pt idx="14">
                  <c:v>99.995982203088161</c:v>
                </c:pt>
                <c:pt idx="15">
                  <c:v>97.906473894435891</c:v>
                </c:pt>
                <c:pt idx="16">
                  <c:v>105.10798122800425</c:v>
                </c:pt>
                <c:pt idx="17">
                  <c:v>102.96033123407058</c:v>
                </c:pt>
                <c:pt idx="18">
                  <c:v>96.977610852755987</c:v>
                </c:pt>
                <c:pt idx="19">
                  <c:v>98.117162803101394</c:v>
                </c:pt>
                <c:pt idx="20">
                  <c:v>98.266634610133281</c:v>
                </c:pt>
                <c:pt idx="21">
                  <c:v>98.979219633868695</c:v>
                </c:pt>
                <c:pt idx="22">
                  <c:v>99.358304464156305</c:v>
                </c:pt>
                <c:pt idx="23">
                  <c:v>100.93455063037587</c:v>
                </c:pt>
                <c:pt idx="24">
                  <c:v>101.55468862318872</c:v>
                </c:pt>
                <c:pt idx="25">
                  <c:v>101.8373905602687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1821952"/>
        <c:axId val="111823488"/>
      </c:lineChart>
      <c:catAx>
        <c:axId val="1118219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200"/>
            </a:pPr>
            <a:endParaRPr lang="en-US"/>
          </a:p>
        </c:txPr>
        <c:crossAx val="111823488"/>
        <c:crosses val="autoZero"/>
        <c:auto val="1"/>
        <c:lblAlgn val="ctr"/>
        <c:lblOffset val="100"/>
        <c:noMultiLvlLbl val="0"/>
      </c:catAx>
      <c:valAx>
        <c:axId val="111823488"/>
        <c:scaling>
          <c:orientation val="minMax"/>
          <c:max val="120"/>
          <c:min val="6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nl-BE" sz="1200" dirty="0" smtClean="0"/>
                  <a:t>Index (2014-2016=100)</a:t>
                </a:r>
                <a:endParaRPr lang="en-GB" sz="12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1182195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Sheet1!$A$22</c:f>
              <c:strCache>
                <c:ptCount val="1"/>
                <c:pt idx="0">
                  <c:v>EU-15 agricultural income</c:v>
                </c:pt>
              </c:strCache>
            </c:strRef>
          </c:tx>
          <c:spPr>
            <a:ln>
              <a:solidFill>
                <a:srgbClr val="42A62A"/>
              </a:solidFill>
            </a:ln>
          </c:spPr>
          <c:marker>
            <c:symbol val="none"/>
          </c:marker>
          <c:cat>
            <c:numRef>
              <c:f>Sheet1!$B$21:$J$21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Sheet1!$B$22:$J$22</c:f>
              <c:numCache>
                <c:formatCode>General</c:formatCode>
                <c:ptCount val="9"/>
                <c:pt idx="0">
                  <c:v>10.895235283423791</c:v>
                </c:pt>
                <c:pt idx="1">
                  <c:v>9.9101378772417501</c:v>
                </c:pt>
                <c:pt idx="2">
                  <c:v>8.4703160548484284</c:v>
                </c:pt>
                <c:pt idx="3">
                  <c:v>10.671392245361645</c:v>
                </c:pt>
                <c:pt idx="4">
                  <c:v>11.885220187757771</c:v>
                </c:pt>
                <c:pt idx="5">
                  <c:v>12.064631227588384</c:v>
                </c:pt>
                <c:pt idx="6">
                  <c:v>13.181667336384045</c:v>
                </c:pt>
                <c:pt idx="7">
                  <c:v>12.413480278919202</c:v>
                </c:pt>
                <c:pt idx="8">
                  <c:v>11.904038987083968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Sheet1!$A$23</c:f>
              <c:strCache>
                <c:ptCount val="1"/>
                <c:pt idx="0">
                  <c:v>EU-N12 agricultural income</c:v>
                </c:pt>
              </c:strCache>
            </c:strRef>
          </c:tx>
          <c:marker>
            <c:symbol val="none"/>
          </c:marker>
          <c:cat>
            <c:numRef>
              <c:f>Sheet1!$B$21:$J$21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Sheet1!$B$23:$J$23</c:f>
              <c:numCache>
                <c:formatCode>General</c:formatCode>
                <c:ptCount val="9"/>
                <c:pt idx="0">
                  <c:v>1.5007631260401111</c:v>
                </c:pt>
                <c:pt idx="1">
                  <c:v>1.8285319731029572</c:v>
                </c:pt>
                <c:pt idx="2">
                  <c:v>1.4038094294556343</c:v>
                </c:pt>
                <c:pt idx="3">
                  <c:v>1.8895643287237835</c:v>
                </c:pt>
                <c:pt idx="4">
                  <c:v>2.9022046080389039</c:v>
                </c:pt>
                <c:pt idx="5">
                  <c:v>2.5614871903318535</c:v>
                </c:pt>
                <c:pt idx="6">
                  <c:v>2.8544913930209717</c:v>
                </c:pt>
                <c:pt idx="7">
                  <c:v>2.9112169699930788</c:v>
                </c:pt>
                <c:pt idx="8">
                  <c:v>2.7454371232635832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Sheet1!$A$24</c:f>
              <c:strCache>
                <c:ptCount val="1"/>
                <c:pt idx="0">
                  <c:v>EU-15 average gross wage</c:v>
                </c:pt>
              </c:strCache>
            </c:strRef>
          </c:tx>
          <c:spPr>
            <a:ln>
              <a:solidFill>
                <a:srgbClr val="42A62A"/>
              </a:solidFill>
              <a:prstDash val="dash"/>
            </a:ln>
          </c:spPr>
          <c:marker>
            <c:symbol val="none"/>
          </c:marker>
          <c:cat>
            <c:numRef>
              <c:f>Sheet1!$B$21:$J$21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Sheet1!$B$24:$J$24</c:f>
              <c:numCache>
                <c:formatCode>General</c:formatCode>
                <c:ptCount val="9"/>
                <c:pt idx="0">
                  <c:v>18.646065506495106</c:v>
                </c:pt>
                <c:pt idx="1">
                  <c:v>18.650091680131034</c:v>
                </c:pt>
                <c:pt idx="2">
                  <c:v>18.815925746965068</c:v>
                </c:pt>
                <c:pt idx="3">
                  <c:v>19.331106241944312</c:v>
                </c:pt>
                <c:pt idx="4">
                  <c:v>19.679943879087308</c:v>
                </c:pt>
                <c:pt idx="5">
                  <c:v>20.39980207195638</c:v>
                </c:pt>
                <c:pt idx="6">
                  <c:v>20.654391705854358</c:v>
                </c:pt>
                <c:pt idx="7">
                  <c:v>21.055526444171381</c:v>
                </c:pt>
                <c:pt idx="8">
                  <c:v>21.826848368875488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Sheet1!$A$25</c:f>
              <c:strCache>
                <c:ptCount val="1"/>
                <c:pt idx="0">
                  <c:v>EU-N12 average gross wage</c:v>
                </c:pt>
              </c:strCache>
            </c:strRef>
          </c:tx>
          <c:spPr>
            <a:ln>
              <a:solidFill>
                <a:schemeClr val="accent6"/>
              </a:solidFill>
              <a:prstDash val="dash"/>
            </a:ln>
          </c:spPr>
          <c:marker>
            <c:symbol val="none"/>
          </c:marker>
          <c:cat>
            <c:numRef>
              <c:f>Sheet1!$B$21:$J$21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Sheet1!$B$25:$J$25</c:f>
              <c:numCache>
                <c:formatCode>General</c:formatCode>
                <c:ptCount val="9"/>
                <c:pt idx="0">
                  <c:v>4.3394049026016619</c:v>
                </c:pt>
                <c:pt idx="1">
                  <c:v>4.9776419613577838</c:v>
                </c:pt>
                <c:pt idx="2">
                  <c:v>4.546139066279431</c:v>
                </c:pt>
                <c:pt idx="3">
                  <c:v>5.0118664325248163</c:v>
                </c:pt>
                <c:pt idx="4">
                  <c:v>5.0891159006911311</c:v>
                </c:pt>
                <c:pt idx="5">
                  <c:v>5.2324778857597716</c:v>
                </c:pt>
                <c:pt idx="6">
                  <c:v>5.2817449623828985</c:v>
                </c:pt>
                <c:pt idx="7">
                  <c:v>5.3505934869968899</c:v>
                </c:pt>
                <c:pt idx="8">
                  <c:v>5.5087740383275223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1710208"/>
        <c:axId val="111711744"/>
      </c:lineChart>
      <c:catAx>
        <c:axId val="111710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1711744"/>
        <c:crosses val="autoZero"/>
        <c:auto val="1"/>
        <c:lblAlgn val="ctr"/>
        <c:lblOffset val="100"/>
        <c:noMultiLvlLbl val="0"/>
      </c:catAx>
      <c:valAx>
        <c:axId val="1117117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EUR/h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171020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EU25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6050826925643422"/>
          <c:y val="0.1113853336703899"/>
          <c:w val="0.69964924527849937"/>
          <c:h val="0.78932154883731087"/>
        </c:manualLayout>
      </c:layout>
      <c:barChart>
        <c:barDir val="col"/>
        <c:grouping val="clustered"/>
        <c:varyColors val="0"/>
        <c:ser>
          <c:idx val="2"/>
          <c:order val="1"/>
          <c:invertIfNegative val="0"/>
          <c:cat>
            <c:numRef>
              <c:f>'EU25 per year (2)'!$B$3:$B$9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'EU25 per year (2)'!$E$3:$E$9</c:f>
              <c:numCache>
                <c:formatCode>General</c:formatCode>
                <c:ptCount val="7"/>
                <c:pt idx="0">
                  <c:v>21127</c:v>
                </c:pt>
                <c:pt idx="1">
                  <c:v>19070</c:v>
                </c:pt>
                <c:pt idx="2">
                  <c:v>17021</c:v>
                </c:pt>
                <c:pt idx="3">
                  <c:v>21129</c:v>
                </c:pt>
                <c:pt idx="4">
                  <c:v>21913</c:v>
                </c:pt>
                <c:pt idx="5">
                  <c:v>22526</c:v>
                </c:pt>
                <c:pt idx="6">
                  <c:v>21638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1871872"/>
        <c:axId val="111873408"/>
      </c:barChart>
      <c:lineChart>
        <c:grouping val="standard"/>
        <c:varyColors val="0"/>
        <c:ser>
          <c:idx val="1"/>
          <c:order val="0"/>
          <c:spPr>
            <a:ln>
              <a:noFill/>
            </a:ln>
          </c:spPr>
          <c:marker>
            <c:symbol val="circle"/>
            <c:size val="7"/>
          </c:marker>
          <c:cat>
            <c:numRef>
              <c:f>'EU25 per year (2)'!$B$3:$B$9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'EU25 per year (2)'!$C$3:$C$9</c:f>
              <c:numCache>
                <c:formatCode>0%</c:formatCode>
                <c:ptCount val="7"/>
                <c:pt idx="0">
                  <c:v>0.20899999999999999</c:v>
                </c:pt>
                <c:pt idx="1">
                  <c:v>0.313</c:v>
                </c:pt>
                <c:pt idx="2">
                  <c:v>0.42700000000000005</c:v>
                </c:pt>
                <c:pt idx="3">
                  <c:v>0.27399999999999997</c:v>
                </c:pt>
                <c:pt idx="4">
                  <c:v>0.248</c:v>
                </c:pt>
                <c:pt idx="5">
                  <c:v>0.27200000000000002</c:v>
                </c:pt>
                <c:pt idx="6">
                  <c:v>0.32299999999999995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1877504"/>
        <c:axId val="111875584"/>
      </c:lineChart>
      <c:catAx>
        <c:axId val="111871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11873408"/>
        <c:crosses val="autoZero"/>
        <c:auto val="1"/>
        <c:lblAlgn val="ctr"/>
        <c:lblOffset val="100"/>
        <c:noMultiLvlLbl val="0"/>
      </c:catAx>
      <c:valAx>
        <c:axId val="111873408"/>
        <c:scaling>
          <c:orientation val="minMax"/>
          <c:max val="25000"/>
        </c:scaling>
        <c:delete val="0"/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FNVA/AWU (bars)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111871872"/>
        <c:crosses val="autoZero"/>
        <c:crossBetween val="between"/>
      </c:valAx>
      <c:valAx>
        <c:axId val="111875584"/>
        <c:scaling>
          <c:orientation val="minMax"/>
          <c:max val="0.5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000" b="1" i="0" u="none" strike="noStrike" baseline="0">
                    <a:effectLst/>
                  </a:rPr>
                  <a:t>% of farms with income losses &gt;30% (dots)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0.94070038018389812"/>
              <c:y val="0.14086561118029095"/>
            </c:manualLayout>
          </c:layout>
          <c:overlay val="0"/>
        </c:title>
        <c:numFmt formatCode="0%" sourceLinked="1"/>
        <c:majorTickMark val="out"/>
        <c:minorTickMark val="none"/>
        <c:tickLblPos val="nextTo"/>
        <c:crossAx val="111877504"/>
        <c:crosses val="max"/>
        <c:crossBetween val="between"/>
      </c:valAx>
      <c:catAx>
        <c:axId val="1118775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1875584"/>
        <c:crosses val="autoZero"/>
        <c:auto val="1"/>
        <c:lblAlgn val="ctr"/>
        <c:lblOffset val="100"/>
        <c:noMultiLvlLbl val="0"/>
      </c:catAx>
      <c:spPr>
        <a:ln>
          <a:solidFill>
            <a:schemeClr val="tx1">
              <a:tint val="75000"/>
              <a:shade val="95000"/>
              <a:satMod val="105000"/>
            </a:schemeClr>
          </a:solidFill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Number of holdings and regular labour force</a:t>
            </a:r>
          </a:p>
        </c:rich>
      </c:tx>
      <c:layout>
        <c:manualLayout>
          <c:xMode val="edge"/>
          <c:yMode val="edge"/>
          <c:x val="0.24207863117286174"/>
          <c:y val="3.7489124933515174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Sheet1!$B$5</c:f>
              <c:strCache>
                <c:ptCount val="1"/>
                <c:pt idx="0">
                  <c:v>Number of holdings EU-27</c:v>
                </c:pt>
              </c:strCache>
            </c:strRef>
          </c:tx>
          <c:invertIfNegative val="0"/>
          <c:cat>
            <c:numRef>
              <c:f>Sheet1!$C$4:$F$4</c:f>
              <c:numCache>
                <c:formatCode>General</c:formatCode>
                <c:ptCount val="4"/>
                <c:pt idx="0">
                  <c:v>2005</c:v>
                </c:pt>
                <c:pt idx="1">
                  <c:v>2007</c:v>
                </c:pt>
                <c:pt idx="2">
                  <c:v>2010</c:v>
                </c:pt>
                <c:pt idx="3">
                  <c:v>2013</c:v>
                </c:pt>
              </c:numCache>
            </c:numRef>
          </c:cat>
          <c:val>
            <c:numRef>
              <c:f>Sheet1!$C$5:$F$5</c:f>
              <c:numCache>
                <c:formatCode>General</c:formatCode>
                <c:ptCount val="4"/>
                <c:pt idx="0">
                  <c:v>14482010</c:v>
                </c:pt>
                <c:pt idx="1">
                  <c:v>13627230</c:v>
                </c:pt>
                <c:pt idx="2">
                  <c:v>12014760</c:v>
                </c:pt>
                <c:pt idx="3">
                  <c:v>10683550</c:v>
                </c:pt>
              </c:numCache>
            </c:numRef>
          </c:val>
        </c:ser>
        <c:ser>
          <c:idx val="2"/>
          <c:order val="2"/>
          <c:tx>
            <c:strRef>
              <c:f>Sheet1!$B$7</c:f>
              <c:strCache>
                <c:ptCount val="1"/>
                <c:pt idx="0">
                  <c:v>Number of holdings EU-15</c:v>
                </c:pt>
              </c:strCache>
            </c:strRef>
          </c:tx>
          <c:invertIfNegative val="0"/>
          <c:cat>
            <c:numRef>
              <c:f>Sheet1!$C$4:$F$4</c:f>
              <c:numCache>
                <c:formatCode>General</c:formatCode>
                <c:ptCount val="4"/>
                <c:pt idx="0">
                  <c:v>2005</c:v>
                </c:pt>
                <c:pt idx="1">
                  <c:v>2007</c:v>
                </c:pt>
                <c:pt idx="2">
                  <c:v>2010</c:v>
                </c:pt>
                <c:pt idx="3">
                  <c:v>2013</c:v>
                </c:pt>
              </c:numCache>
            </c:numRef>
          </c:cat>
          <c:val>
            <c:numRef>
              <c:f>Sheet1!$C$7:$F$7</c:f>
              <c:numCache>
                <c:formatCode>General</c:formatCode>
                <c:ptCount val="4"/>
                <c:pt idx="0">
                  <c:v>5846470</c:v>
                </c:pt>
                <c:pt idx="1">
                  <c:v>5589240</c:v>
                </c:pt>
                <c:pt idx="2">
                  <c:v>5225530</c:v>
                </c:pt>
                <c:pt idx="3">
                  <c:v>4439410</c:v>
                </c:pt>
              </c:numCache>
            </c:numRef>
          </c:val>
        </c:ser>
        <c:ser>
          <c:idx val="4"/>
          <c:order val="4"/>
          <c:tx>
            <c:strRef>
              <c:f>Sheet1!$B$9</c:f>
              <c:strCache>
                <c:ptCount val="1"/>
                <c:pt idx="0">
                  <c:v>Number of holdings EU-N12</c:v>
                </c:pt>
              </c:strCache>
            </c:strRef>
          </c:tx>
          <c:invertIfNegative val="0"/>
          <c:cat>
            <c:numRef>
              <c:f>Sheet1!$C$4:$F$4</c:f>
              <c:numCache>
                <c:formatCode>General</c:formatCode>
                <c:ptCount val="4"/>
                <c:pt idx="0">
                  <c:v>2005</c:v>
                </c:pt>
                <c:pt idx="1">
                  <c:v>2007</c:v>
                </c:pt>
                <c:pt idx="2">
                  <c:v>2010</c:v>
                </c:pt>
                <c:pt idx="3">
                  <c:v>2013</c:v>
                </c:pt>
              </c:numCache>
            </c:numRef>
          </c:cat>
          <c:val>
            <c:numRef>
              <c:f>Sheet1!$C$9:$F$9</c:f>
              <c:numCache>
                <c:formatCode>General</c:formatCode>
                <c:ptCount val="4"/>
                <c:pt idx="0">
                  <c:v>8635540</c:v>
                </c:pt>
                <c:pt idx="1">
                  <c:v>8037990</c:v>
                </c:pt>
                <c:pt idx="2">
                  <c:v>6789230</c:v>
                </c:pt>
                <c:pt idx="3">
                  <c:v>6244140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2168320"/>
        <c:axId val="112174208"/>
      </c:barChart>
      <c:lineChart>
        <c:grouping val="standard"/>
        <c:varyColors val="0"/>
        <c:ser>
          <c:idx val="1"/>
          <c:order val="1"/>
          <c:tx>
            <c:strRef>
              <c:f>Sheet1!$B$6</c:f>
              <c:strCache>
                <c:ptCount val="1"/>
                <c:pt idx="0">
                  <c:v>Regular labour force EU-27</c:v>
                </c:pt>
              </c:strCache>
            </c:strRef>
          </c:tx>
          <c:marker>
            <c:symbol val="none"/>
          </c:marker>
          <c:cat>
            <c:numRef>
              <c:f>Sheet1!$C$4:$F$4</c:f>
              <c:numCache>
                <c:formatCode>General</c:formatCode>
                <c:ptCount val="4"/>
                <c:pt idx="0">
                  <c:v>2005</c:v>
                </c:pt>
                <c:pt idx="1">
                  <c:v>2007</c:v>
                </c:pt>
                <c:pt idx="2">
                  <c:v>2010</c:v>
                </c:pt>
                <c:pt idx="3">
                  <c:v>2013</c:v>
                </c:pt>
              </c:numCache>
            </c:numRef>
          </c:cat>
          <c:val>
            <c:numRef>
              <c:f>Sheet1!$C$6:$F$6</c:f>
              <c:numCache>
                <c:formatCode>General</c:formatCode>
                <c:ptCount val="4"/>
                <c:pt idx="0">
                  <c:v>29608700</c:v>
                </c:pt>
                <c:pt idx="1">
                  <c:v>26439090</c:v>
                </c:pt>
                <c:pt idx="2">
                  <c:v>24957150</c:v>
                </c:pt>
                <c:pt idx="3">
                  <c:v>21816930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Sheet1!$B$8</c:f>
              <c:strCache>
                <c:ptCount val="1"/>
                <c:pt idx="0">
                  <c:v>Regular labour force EU-15</c:v>
                </c:pt>
              </c:strCache>
            </c:strRef>
          </c:tx>
          <c:marker>
            <c:symbol val="none"/>
          </c:marker>
          <c:cat>
            <c:numRef>
              <c:f>Sheet1!$C$4:$F$4</c:f>
              <c:numCache>
                <c:formatCode>General</c:formatCode>
                <c:ptCount val="4"/>
                <c:pt idx="0">
                  <c:v>2005</c:v>
                </c:pt>
                <c:pt idx="1">
                  <c:v>2007</c:v>
                </c:pt>
                <c:pt idx="2">
                  <c:v>2010</c:v>
                </c:pt>
                <c:pt idx="3">
                  <c:v>2013</c:v>
                </c:pt>
              </c:numCache>
            </c:numRef>
          </c:cat>
          <c:val>
            <c:numRef>
              <c:f>Sheet1!$C$8:$F$8</c:f>
              <c:numCache>
                <c:formatCode>General</c:formatCode>
                <c:ptCount val="4"/>
                <c:pt idx="0">
                  <c:v>11897070</c:v>
                </c:pt>
                <c:pt idx="1">
                  <c:v>11268850</c:v>
                </c:pt>
                <c:pt idx="2">
                  <c:v>10983090</c:v>
                </c:pt>
                <c:pt idx="3">
                  <c:v>9041550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Sheet1!$B$10</c:f>
              <c:strCache>
                <c:ptCount val="1"/>
                <c:pt idx="0">
                  <c:v>Regular labour force EU-N12</c:v>
                </c:pt>
              </c:strCache>
            </c:strRef>
          </c:tx>
          <c:marker>
            <c:symbol val="none"/>
          </c:marker>
          <c:cat>
            <c:numRef>
              <c:f>Sheet1!$C$4:$F$4</c:f>
              <c:numCache>
                <c:formatCode>General</c:formatCode>
                <c:ptCount val="4"/>
                <c:pt idx="0">
                  <c:v>2005</c:v>
                </c:pt>
                <c:pt idx="1">
                  <c:v>2007</c:v>
                </c:pt>
                <c:pt idx="2">
                  <c:v>2010</c:v>
                </c:pt>
                <c:pt idx="3">
                  <c:v>2013</c:v>
                </c:pt>
              </c:numCache>
            </c:numRef>
          </c:cat>
          <c:val>
            <c:numRef>
              <c:f>Sheet1!$C$10:$F$10</c:f>
              <c:numCache>
                <c:formatCode>General</c:formatCode>
                <c:ptCount val="4"/>
                <c:pt idx="0">
                  <c:v>17711630</c:v>
                </c:pt>
                <c:pt idx="1">
                  <c:v>15170240</c:v>
                </c:pt>
                <c:pt idx="2">
                  <c:v>13974060</c:v>
                </c:pt>
                <c:pt idx="3">
                  <c:v>12775380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168320"/>
        <c:axId val="112174208"/>
      </c:lineChart>
      <c:catAx>
        <c:axId val="112168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12174208"/>
        <c:crosses val="autoZero"/>
        <c:auto val="1"/>
        <c:lblAlgn val="ctr"/>
        <c:lblOffset val="100"/>
        <c:noMultiLvlLbl val="0"/>
      </c:catAx>
      <c:valAx>
        <c:axId val="112174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1216832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4.978836676877172E-2"/>
          <c:y val="0.8802081692415602"/>
          <c:w val="0.92719348147824832"/>
          <c:h val="0.10399756577627361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en-GB" sz="1400"/>
              <a:t>Youth unemployment rates (15-24 years) by type of area (EU-28)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Sheet1!$A$7</c:f>
              <c:strCache>
                <c:ptCount val="1"/>
                <c:pt idx="0">
                  <c:v>Rural areas</c:v>
                </c:pt>
              </c:strCache>
            </c:strRef>
          </c:tx>
          <c:cat>
            <c:strRef>
              <c:f>Sheet1!$B$6:$H$6</c:f>
              <c:strCach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strCache>
            </c:strRef>
          </c:cat>
          <c:val>
            <c:numRef>
              <c:f>Sheet1!$B$7:$H$7</c:f>
              <c:numCache>
                <c:formatCode>#,#00%</c:formatCode>
                <c:ptCount val="7"/>
                <c:pt idx="0">
                  <c:v>0.20916213912642456</c:v>
                </c:pt>
                <c:pt idx="1">
                  <c:v>0.21651630038028352</c:v>
                </c:pt>
                <c:pt idx="2">
                  <c:v>0.2260993723406905</c:v>
                </c:pt>
                <c:pt idx="3">
                  <c:v>0.22548642620933632</c:v>
                </c:pt>
                <c:pt idx="4">
                  <c:v>0.23504131182898011</c:v>
                </c:pt>
                <c:pt idx="5">
                  <c:v>0.22172172172172172</c:v>
                </c:pt>
                <c:pt idx="6">
                  <c:v>0.2044220579577419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Sheet1!$A$8</c:f>
              <c:strCache>
                <c:ptCount val="1"/>
                <c:pt idx="0">
                  <c:v>Towns and suburbs</c:v>
                </c:pt>
              </c:strCache>
            </c:strRef>
          </c:tx>
          <c:cat>
            <c:strRef>
              <c:f>Sheet1!$B$6:$H$6</c:f>
              <c:strCach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strCache>
            </c:strRef>
          </c:cat>
          <c:val>
            <c:numRef>
              <c:f>Sheet1!$B$8:$H$8</c:f>
              <c:numCache>
                <c:formatCode>#,#00%</c:formatCode>
                <c:ptCount val="7"/>
                <c:pt idx="0">
                  <c:v>0.18080253370525337</c:v>
                </c:pt>
                <c:pt idx="1">
                  <c:v>0.19340817987744002</c:v>
                </c:pt>
                <c:pt idx="2">
                  <c:v>0.19268577396860503</c:v>
                </c:pt>
                <c:pt idx="3">
                  <c:v>0.21760188554630339</c:v>
                </c:pt>
                <c:pt idx="4">
                  <c:v>0.224932177944004</c:v>
                </c:pt>
                <c:pt idx="5">
                  <c:v>0.2129869425499315</c:v>
                </c:pt>
                <c:pt idx="6">
                  <c:v>0.19418431377910234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Sheet1!$A$9</c:f>
              <c:strCache>
                <c:ptCount val="1"/>
                <c:pt idx="0">
                  <c:v>Cities</c:v>
                </c:pt>
              </c:strCache>
            </c:strRef>
          </c:tx>
          <c:cat>
            <c:strRef>
              <c:f>Sheet1!$B$6:$H$6</c:f>
              <c:strCach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strCache>
            </c:strRef>
          </c:cat>
          <c:val>
            <c:numRef>
              <c:f>Sheet1!$B$9:$H$9</c:f>
              <c:numCache>
                <c:formatCode>#,#00%</c:formatCode>
                <c:ptCount val="7"/>
                <c:pt idx="0">
                  <c:v>0.20394169182458236</c:v>
                </c:pt>
                <c:pt idx="1">
                  <c:v>0.21457426718121358</c:v>
                </c:pt>
                <c:pt idx="2">
                  <c:v>0.22315556040891407</c:v>
                </c:pt>
                <c:pt idx="3">
                  <c:v>0.2469260944928183</c:v>
                </c:pt>
                <c:pt idx="4">
                  <c:v>0.24627426747000356</c:v>
                </c:pt>
                <c:pt idx="5">
                  <c:v>0.22898524714670659</c:v>
                </c:pt>
                <c:pt idx="6">
                  <c:v>0.21026045440982138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Sheet1!$A$10</c:f>
              <c:strCache>
                <c:ptCount val="1"/>
                <c:pt idx="0">
                  <c:v>Total</c:v>
                </c:pt>
              </c:strCache>
            </c:strRef>
          </c:tx>
          <c:cat>
            <c:strRef>
              <c:f>Sheet1!$B$6:$H$6</c:f>
              <c:strCach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strCache>
            </c:strRef>
          </c:cat>
          <c:val>
            <c:numRef>
              <c:f>Sheet1!$B$10:$H$10</c:f>
              <c:numCache>
                <c:formatCode>#,#00%</c:formatCode>
                <c:ptCount val="7"/>
                <c:pt idx="0">
                  <c:v>0.19907817080771628</c:v>
                </c:pt>
                <c:pt idx="1">
                  <c:v>0.21043326972724208</c:v>
                </c:pt>
                <c:pt idx="2">
                  <c:v>0.21662734257756114</c:v>
                </c:pt>
                <c:pt idx="3">
                  <c:v>0.2317393632699149</c:v>
                </c:pt>
                <c:pt idx="4">
                  <c:v>0.23641061482093315</c:v>
                </c:pt>
                <c:pt idx="5">
                  <c:v>0.22195715382690701</c:v>
                </c:pt>
                <c:pt idx="6">
                  <c:v>0.20353218107140197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765184"/>
        <c:axId val="112771072"/>
      </c:lineChart>
      <c:catAx>
        <c:axId val="1127651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12771072"/>
        <c:crosses val="autoZero"/>
        <c:auto val="1"/>
        <c:lblAlgn val="ctr"/>
        <c:lblOffset val="100"/>
        <c:noMultiLvlLbl val="0"/>
      </c:catAx>
      <c:valAx>
        <c:axId val="112771072"/>
        <c:scaling>
          <c:orientation val="minMax"/>
          <c:max val="0.26"/>
          <c:min val="0.12000000000000001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1276518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334404692313523"/>
          <c:y val="7.2602440308564734E-2"/>
          <c:w val="0.87795618763024263"/>
          <c:h val="0.8012848277190886"/>
        </c:manualLayout>
      </c:layout>
      <c:lineChart>
        <c:grouping val="standard"/>
        <c:varyColors val="0"/>
        <c:ser>
          <c:idx val="3"/>
          <c:order val="0"/>
          <c:tx>
            <c:strRef>
              <c:f>'Scoreboard charts'!$C$102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solidFill>
                <a:sysClr val="windowText" lastClr="000000">
                  <a:lumMod val="50000"/>
                  <a:lumOff val="50000"/>
                </a:sysClr>
              </a:solidFill>
              <a:prstDash val="sysDash"/>
            </a:ln>
          </c:spPr>
          <c:marker>
            <c:symbol val="circle"/>
            <c:size val="5"/>
          </c:marker>
          <c:cat>
            <c:strRef>
              <c:f>'Scoreboard charts'!$B$103:$B$108</c:f>
              <c:strCache>
                <c:ptCount val="6"/>
                <c:pt idx="0">
                  <c:v>End 2010</c:v>
                </c:pt>
                <c:pt idx="1">
                  <c:v>End 2011</c:v>
                </c:pt>
                <c:pt idx="2">
                  <c:v>End 2012</c:v>
                </c:pt>
                <c:pt idx="3">
                  <c:v>End 2013</c:v>
                </c:pt>
                <c:pt idx="4">
                  <c:v>End 2014</c:v>
                </c:pt>
                <c:pt idx="5">
                  <c:v>Mid 2015</c:v>
                </c:pt>
              </c:strCache>
            </c:strRef>
          </c:cat>
          <c:val>
            <c:numRef>
              <c:f>'Scoreboard charts'!$C$103:$C$108</c:f>
              <c:numCache>
                <c:formatCode>0%</c:formatCode>
                <c:ptCount val="6"/>
                <c:pt idx="0">
                  <c:v>0.28999999999999998</c:v>
                </c:pt>
                <c:pt idx="1">
                  <c:v>0.48147418619119214</c:v>
                </c:pt>
                <c:pt idx="2">
                  <c:v>0.53728869891665698</c:v>
                </c:pt>
                <c:pt idx="3">
                  <c:v>0.61884586874173475</c:v>
                </c:pt>
                <c:pt idx="4">
                  <c:v>0.68077828107146798</c:v>
                </c:pt>
                <c:pt idx="5">
                  <c:v>0.70898842965411768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'Scoreboard charts'!$D$102</c:f>
              <c:strCache>
                <c:ptCount val="1"/>
                <c:pt idx="0">
                  <c:v>Rural</c:v>
                </c:pt>
              </c:strCache>
            </c:strRef>
          </c:tx>
          <c:spPr>
            <a:ln w="38100" cmpd="sng">
              <a:solidFill>
                <a:srgbClr val="51AD8A"/>
              </a:solidFill>
              <a:prstDash val="solid"/>
            </a:ln>
          </c:spPr>
          <c:marker>
            <c:spPr>
              <a:solidFill>
                <a:srgbClr val="00B050"/>
              </a:solidFill>
              <a:ln>
                <a:solidFill>
                  <a:srgbClr val="FF0000"/>
                </a:solidFill>
              </a:ln>
            </c:spPr>
          </c:marker>
          <c:cat>
            <c:strRef>
              <c:f>'Scoreboard charts'!$B$103:$B$108</c:f>
              <c:strCache>
                <c:ptCount val="6"/>
                <c:pt idx="0">
                  <c:v>End 2010</c:v>
                </c:pt>
                <c:pt idx="1">
                  <c:v>End 2011</c:v>
                </c:pt>
                <c:pt idx="2">
                  <c:v>End 2012</c:v>
                </c:pt>
                <c:pt idx="3">
                  <c:v>End 2013</c:v>
                </c:pt>
                <c:pt idx="4">
                  <c:v>End 2014</c:v>
                </c:pt>
                <c:pt idx="5">
                  <c:v>Mid 2015</c:v>
                </c:pt>
              </c:strCache>
            </c:strRef>
          </c:cat>
          <c:val>
            <c:numRef>
              <c:f>'Scoreboard charts'!$D$103:$D$108</c:f>
              <c:numCache>
                <c:formatCode>0%</c:formatCode>
                <c:ptCount val="6"/>
                <c:pt idx="1">
                  <c:v>8.5334960463542525E-2</c:v>
                </c:pt>
                <c:pt idx="2">
                  <c:v>0.12377346068719657</c:v>
                </c:pt>
                <c:pt idx="3">
                  <c:v>0.1805733358948827</c:v>
                </c:pt>
                <c:pt idx="4">
                  <c:v>0.2507690905959003</c:v>
                </c:pt>
                <c:pt idx="5">
                  <c:v>0.27774278798194674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598016"/>
        <c:axId val="112604288"/>
      </c:lineChart>
      <c:catAx>
        <c:axId val="112598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12604288"/>
        <c:crosses val="autoZero"/>
        <c:auto val="1"/>
        <c:lblAlgn val="ctr"/>
        <c:lblOffset val="100"/>
        <c:noMultiLvlLbl val="0"/>
      </c:catAx>
      <c:valAx>
        <c:axId val="112604288"/>
        <c:scaling>
          <c:orientation val="minMax"/>
          <c:max val="1"/>
        </c:scaling>
        <c:delete val="0"/>
        <c:axPos val="l"/>
        <c:majorGridlines>
          <c:spPr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c:spPr>
        </c:majorGridlines>
        <c:numFmt formatCode="0%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12598016"/>
        <c:crosses val="autoZero"/>
        <c:crossBetween val="between"/>
        <c:majorUnit val="0.2"/>
      </c:valAx>
      <c:spPr>
        <a:solidFill>
          <a:srgbClr val="FFFFFF">
            <a:lumMod val="85000"/>
            <a:alpha val="40000"/>
          </a:srgbClr>
        </a:solidFill>
      </c:spPr>
    </c:plotArea>
    <c:legend>
      <c:legendPos val="r"/>
      <c:layout>
        <c:manualLayout>
          <c:xMode val="edge"/>
          <c:yMode val="edge"/>
          <c:x val="0.16519036825607122"/>
          <c:y val="0.10159606527884449"/>
          <c:w val="0.30035777803561503"/>
          <c:h val="0.12837097944013109"/>
        </c:manualLayout>
      </c:layout>
      <c:overlay val="0"/>
      <c:spPr>
        <a:ln>
          <a:solidFill>
            <a:srgbClr val="000000"/>
          </a:solidFill>
        </a:ln>
      </c:spPr>
      <c:txPr>
        <a:bodyPr/>
        <a:lstStyle/>
        <a:p>
          <a:pPr>
            <a:defRPr sz="1400" b="1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EU-28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</c:spPr>
          </c:dPt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Sheet1!$B$3:$E$3</c:f>
              <c:strCache>
                <c:ptCount val="4"/>
                <c:pt idx="0">
                  <c:v>Total</c:v>
                </c:pt>
                <c:pt idx="1">
                  <c:v>Rural areas</c:v>
                </c:pt>
                <c:pt idx="2">
                  <c:v>Towns and suburbs</c:v>
                </c:pt>
                <c:pt idx="3">
                  <c:v>Cities</c:v>
                </c:pt>
              </c:strCache>
            </c:strRef>
          </c:cat>
          <c:val>
            <c:numRef>
              <c:f>Sheet1!$B$4:$E$4</c:f>
              <c:numCache>
                <c:formatCode>0%</c:formatCode>
                <c:ptCount val="4"/>
                <c:pt idx="0">
                  <c:v>0.24399999999999999</c:v>
                </c:pt>
                <c:pt idx="1">
                  <c:v>0.27100000000000002</c:v>
                </c:pt>
                <c:pt idx="2">
                  <c:v>0.221</c:v>
                </c:pt>
                <c:pt idx="3">
                  <c:v>0.24399999999999999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315648"/>
        <c:axId val="94317184"/>
      </c:barChart>
      <c:catAx>
        <c:axId val="943156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94317184"/>
        <c:crosses val="autoZero"/>
        <c:auto val="1"/>
        <c:lblAlgn val="ctr"/>
        <c:lblOffset val="100"/>
        <c:noMultiLvlLbl val="0"/>
      </c:catAx>
      <c:valAx>
        <c:axId val="9431718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431564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E3C8BC-FF0B-4FB9-B539-4C386545643F}" type="doc">
      <dgm:prSet loTypeId="urn:microsoft.com/office/officeart/2005/8/layout/cycle4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C16DA99D-F53E-4E10-B876-3803BDECC5DD}">
      <dgm:prSet custT="1"/>
      <dgm:spPr>
        <a:solidFill>
          <a:srgbClr val="0070C0"/>
        </a:solidFill>
      </dgm:spPr>
      <dgm:t>
        <a:bodyPr/>
        <a:lstStyle/>
        <a:p>
          <a:pPr algn="ctr" rtl="0"/>
          <a:r>
            <a:rPr lang="en-GB" sz="1400" b="1" dirty="0" smtClean="0">
              <a:latin typeface="Arial" panose="020B0604020202020204" pitchFamily="34" charset="0"/>
              <a:cs typeface="Arial" panose="020B0604020202020204" pitchFamily="34" charset="0"/>
            </a:rPr>
            <a:t>Contribution to EU priorities and SDGs, Policy Coherence</a:t>
          </a:r>
          <a:endParaRPr lang="en-GB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A9D8006-F3A2-42BA-BCCB-B06022601DDF}" type="parTrans" cxnId="{E36C87BC-1D9B-4478-9519-0A751E9228A8}">
      <dgm:prSet/>
      <dgm:spPr/>
      <dgm:t>
        <a:bodyPr/>
        <a:lstStyle/>
        <a:p>
          <a:endParaRPr lang="en-GB"/>
        </a:p>
      </dgm:t>
    </dgm:pt>
    <dgm:pt modelId="{2140AEF9-EE4E-4DE1-BEC0-550D7CEDDDB7}" type="sibTrans" cxnId="{E36C87BC-1D9B-4478-9519-0A751E9228A8}">
      <dgm:prSet/>
      <dgm:spPr/>
      <dgm:t>
        <a:bodyPr/>
        <a:lstStyle/>
        <a:p>
          <a:endParaRPr lang="en-GB"/>
        </a:p>
      </dgm:t>
    </dgm:pt>
    <dgm:pt modelId="{F0DF3EA1-6FB2-4F9B-AE2A-96C1EA65A463}">
      <dgm:prSet custT="1"/>
      <dgm:spPr/>
      <dgm:t>
        <a:bodyPr/>
        <a:lstStyle/>
        <a:p>
          <a:pPr algn="ctr" rtl="0"/>
          <a:r>
            <a:rPr lang="en-GB" sz="1400" b="1" dirty="0" smtClean="0">
              <a:latin typeface="Arial" panose="020B0604020202020204" pitchFamily="34" charset="0"/>
              <a:cs typeface="Arial" panose="020B0604020202020204" pitchFamily="34" charset="0"/>
            </a:rPr>
            <a:t>Subsidiarity / EU added value</a:t>
          </a:r>
          <a:endParaRPr lang="en-GB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FBB9E6-A902-4E8E-B070-C2FFB47F573D}" type="parTrans" cxnId="{5252BC58-7D10-4B17-95C1-B54C683DACDF}">
      <dgm:prSet/>
      <dgm:spPr/>
      <dgm:t>
        <a:bodyPr/>
        <a:lstStyle/>
        <a:p>
          <a:endParaRPr lang="en-GB"/>
        </a:p>
      </dgm:t>
    </dgm:pt>
    <dgm:pt modelId="{8CCDBCC7-EA1C-4226-826C-E0DA9E8738E5}" type="sibTrans" cxnId="{5252BC58-7D10-4B17-95C1-B54C683DACDF}">
      <dgm:prSet/>
      <dgm:spPr/>
      <dgm:t>
        <a:bodyPr/>
        <a:lstStyle/>
        <a:p>
          <a:endParaRPr lang="en-GB"/>
        </a:p>
      </dgm:t>
    </dgm:pt>
    <dgm:pt modelId="{40386572-7E0D-432B-BEBF-C1F4F48580D6}">
      <dgm:prSet custT="1"/>
      <dgm:spPr>
        <a:solidFill>
          <a:srgbClr val="7030A0"/>
        </a:solidFill>
      </dgm:spPr>
      <dgm:t>
        <a:bodyPr/>
        <a:lstStyle/>
        <a:p>
          <a:pPr algn="ctr" rtl="0"/>
          <a:r>
            <a:rPr lang="en-GB" sz="1400" b="1" dirty="0" smtClean="0">
              <a:latin typeface="Arial" panose="020B0604020202020204" pitchFamily="34" charset="0"/>
              <a:cs typeface="Arial" panose="020B0604020202020204" pitchFamily="34" charset="0"/>
            </a:rPr>
            <a:t>Simplification  </a:t>
          </a:r>
          <a:endParaRPr lang="en-GB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237645-472E-4221-9E62-C95320FC3E68}" type="parTrans" cxnId="{40E11534-D9AA-4EB1-A12B-6B66B1BBBBB1}">
      <dgm:prSet/>
      <dgm:spPr/>
      <dgm:t>
        <a:bodyPr/>
        <a:lstStyle/>
        <a:p>
          <a:endParaRPr lang="en-GB"/>
        </a:p>
      </dgm:t>
    </dgm:pt>
    <dgm:pt modelId="{00D19FE7-4880-4A17-826A-DF133D8898C0}" type="sibTrans" cxnId="{40E11534-D9AA-4EB1-A12B-6B66B1BBBBB1}">
      <dgm:prSet/>
      <dgm:spPr/>
      <dgm:t>
        <a:bodyPr/>
        <a:lstStyle/>
        <a:p>
          <a:endParaRPr lang="en-GB"/>
        </a:p>
      </dgm:t>
    </dgm:pt>
    <dgm:pt modelId="{E3050D32-BC59-42FB-96E1-EEC25DF776B3}">
      <dgm:prSet custT="1"/>
      <dgm:spPr>
        <a:solidFill>
          <a:srgbClr val="F4B138"/>
        </a:solidFill>
      </dgm:spPr>
      <dgm:t>
        <a:bodyPr/>
        <a:lstStyle/>
        <a:p>
          <a:pPr algn="ctr" rtl="0"/>
          <a:r>
            <a:rPr lang="fr-BE" sz="1400" b="1" dirty="0" smtClean="0">
              <a:latin typeface="Arial" panose="020B0604020202020204" pitchFamily="34" charset="0"/>
              <a:cs typeface="Arial" panose="020B0604020202020204" pitchFamily="34" charset="0"/>
            </a:rPr>
            <a:t>Budget </a:t>
          </a:r>
          <a:r>
            <a:rPr lang="fr-BE" sz="1400" b="1" dirty="0" err="1" smtClean="0">
              <a:latin typeface="Arial" panose="020B0604020202020204" pitchFamily="34" charset="0"/>
              <a:cs typeface="Arial" panose="020B0604020202020204" pitchFamily="34" charset="0"/>
            </a:rPr>
            <a:t>focused</a:t>
          </a:r>
          <a:r>
            <a:rPr lang="fr-BE" sz="1400" b="1" dirty="0" smtClean="0">
              <a:latin typeface="Arial" panose="020B0604020202020204" pitchFamily="34" charset="0"/>
              <a:cs typeface="Arial" panose="020B0604020202020204" pitchFamily="34" charset="0"/>
            </a:rPr>
            <a:t> on </a:t>
          </a:r>
          <a:r>
            <a:rPr lang="fr-BE" sz="1400" b="1" dirty="0" err="1" smtClean="0">
              <a:latin typeface="Arial" panose="020B0604020202020204" pitchFamily="34" charset="0"/>
              <a:cs typeface="Arial" panose="020B0604020202020204" pitchFamily="34" charset="0"/>
            </a:rPr>
            <a:t>results</a:t>
          </a:r>
          <a:endParaRPr lang="en-GB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05C28F-5516-4B75-A0D2-AC1EEC9D5466}" type="parTrans" cxnId="{F8C6DE55-7666-4FAF-971B-554B01324DDB}">
      <dgm:prSet/>
      <dgm:spPr/>
      <dgm:t>
        <a:bodyPr/>
        <a:lstStyle/>
        <a:p>
          <a:endParaRPr lang="en-GB"/>
        </a:p>
      </dgm:t>
    </dgm:pt>
    <dgm:pt modelId="{8991C800-9158-4429-8821-70C5B161790C}" type="sibTrans" cxnId="{F8C6DE55-7666-4FAF-971B-554B01324DDB}">
      <dgm:prSet/>
      <dgm:spPr/>
      <dgm:t>
        <a:bodyPr/>
        <a:lstStyle/>
        <a:p>
          <a:endParaRPr lang="en-GB"/>
        </a:p>
      </dgm:t>
    </dgm:pt>
    <dgm:pt modelId="{9C970AC5-DBC7-431C-9B1A-92823013A4B7}" type="pres">
      <dgm:prSet presAssocID="{C8E3C8BC-FF0B-4FB9-B539-4C386545643F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9AF4DAF-21E3-491D-B27E-38DFFA856281}" type="pres">
      <dgm:prSet presAssocID="{C8E3C8BC-FF0B-4FB9-B539-4C386545643F}" presName="children" presStyleCnt="0"/>
      <dgm:spPr/>
    </dgm:pt>
    <dgm:pt modelId="{7F1A20D1-49A9-43F6-9111-2E453B73C6F7}" type="pres">
      <dgm:prSet presAssocID="{C8E3C8BC-FF0B-4FB9-B539-4C386545643F}" presName="childPlaceholder" presStyleCnt="0"/>
      <dgm:spPr/>
    </dgm:pt>
    <dgm:pt modelId="{35FDBEC3-83CA-4554-9C5C-E35A91850145}" type="pres">
      <dgm:prSet presAssocID="{C8E3C8BC-FF0B-4FB9-B539-4C386545643F}" presName="circle" presStyleCnt="0"/>
      <dgm:spPr/>
    </dgm:pt>
    <dgm:pt modelId="{DA50A54E-62B2-490B-98AF-15835F33B9FF}" type="pres">
      <dgm:prSet presAssocID="{C8E3C8BC-FF0B-4FB9-B539-4C386545643F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4EEDB6-8263-44CA-8CD1-ABB6BEF026E3}" type="pres">
      <dgm:prSet presAssocID="{C8E3C8BC-FF0B-4FB9-B539-4C386545643F}" presName="quadrant2" presStyleLbl="node1" presStyleIdx="1" presStyleCnt="4" custScaleX="10322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77784FF-18B1-4BD5-A0FF-C4226CE4C192}" type="pres">
      <dgm:prSet presAssocID="{C8E3C8BC-FF0B-4FB9-B539-4C386545643F}" presName="quadrant3" presStyleLbl="node1" presStyleIdx="2" presStyleCnt="4" custScaleX="104392" custLinFactNeighborX="-586" custLinFactNeighborY="-56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DE31B58-F578-4703-BA65-2B934A52A488}" type="pres">
      <dgm:prSet presAssocID="{C8E3C8BC-FF0B-4FB9-B539-4C386545643F}" presName="quadrant4" presStyleLbl="node1" presStyleIdx="3" presStyleCnt="4" custLinFactNeighborX="266" custLinFactNeighborY="-130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509E7BC-B2DA-4B95-8F44-B25FD64273FB}" type="pres">
      <dgm:prSet presAssocID="{C8E3C8BC-FF0B-4FB9-B539-4C386545643F}" presName="quadrantPlaceholder" presStyleCnt="0"/>
      <dgm:spPr/>
    </dgm:pt>
    <dgm:pt modelId="{5097021F-63BE-445F-9171-D480AF56ED69}" type="pres">
      <dgm:prSet presAssocID="{C8E3C8BC-FF0B-4FB9-B539-4C386545643F}" presName="center1" presStyleLbl="fgShp" presStyleIdx="0" presStyleCnt="2"/>
      <dgm:spPr/>
    </dgm:pt>
    <dgm:pt modelId="{274FCE37-055A-45B9-8409-434B638AF544}" type="pres">
      <dgm:prSet presAssocID="{C8E3C8BC-FF0B-4FB9-B539-4C386545643F}" presName="center2" presStyleLbl="fgShp" presStyleIdx="1" presStyleCnt="2"/>
      <dgm:spPr/>
    </dgm:pt>
  </dgm:ptLst>
  <dgm:cxnLst>
    <dgm:cxn modelId="{990AF228-578B-43E7-BE08-F57C0ED77C42}" type="presOf" srcId="{C16DA99D-F53E-4E10-B876-3803BDECC5DD}" destId="{DA50A54E-62B2-490B-98AF-15835F33B9FF}" srcOrd="0" destOrd="0" presId="urn:microsoft.com/office/officeart/2005/8/layout/cycle4"/>
    <dgm:cxn modelId="{7A849D27-E5DC-45E7-A0AD-FE4541689B72}" type="presOf" srcId="{C8E3C8BC-FF0B-4FB9-B539-4C386545643F}" destId="{9C970AC5-DBC7-431C-9B1A-92823013A4B7}" srcOrd="0" destOrd="0" presId="urn:microsoft.com/office/officeart/2005/8/layout/cycle4"/>
    <dgm:cxn modelId="{40E11534-D9AA-4EB1-A12B-6B66B1BBBBB1}" srcId="{C8E3C8BC-FF0B-4FB9-B539-4C386545643F}" destId="{40386572-7E0D-432B-BEBF-C1F4F48580D6}" srcOrd="2" destOrd="0" parTransId="{4D237645-472E-4221-9E62-C95320FC3E68}" sibTransId="{00D19FE7-4880-4A17-826A-DF133D8898C0}"/>
    <dgm:cxn modelId="{DE3DB463-08A4-46AB-89C8-7C7A0E85043E}" type="presOf" srcId="{F0DF3EA1-6FB2-4F9B-AE2A-96C1EA65A463}" destId="{C34EEDB6-8263-44CA-8CD1-ABB6BEF026E3}" srcOrd="0" destOrd="0" presId="urn:microsoft.com/office/officeart/2005/8/layout/cycle4"/>
    <dgm:cxn modelId="{F359556D-750B-4970-9C92-7DA5791583E3}" type="presOf" srcId="{E3050D32-BC59-42FB-96E1-EEC25DF776B3}" destId="{FDE31B58-F578-4703-BA65-2B934A52A488}" srcOrd="0" destOrd="0" presId="urn:microsoft.com/office/officeart/2005/8/layout/cycle4"/>
    <dgm:cxn modelId="{5252BC58-7D10-4B17-95C1-B54C683DACDF}" srcId="{C8E3C8BC-FF0B-4FB9-B539-4C386545643F}" destId="{F0DF3EA1-6FB2-4F9B-AE2A-96C1EA65A463}" srcOrd="1" destOrd="0" parTransId="{CBFBB9E6-A902-4E8E-B070-C2FFB47F573D}" sibTransId="{8CCDBCC7-EA1C-4226-826C-E0DA9E8738E5}"/>
    <dgm:cxn modelId="{0BD909D6-0627-4569-A825-149003797CBE}" type="presOf" srcId="{40386572-7E0D-432B-BEBF-C1F4F48580D6}" destId="{E77784FF-18B1-4BD5-A0FF-C4226CE4C192}" srcOrd="0" destOrd="0" presId="urn:microsoft.com/office/officeart/2005/8/layout/cycle4"/>
    <dgm:cxn modelId="{E36C87BC-1D9B-4478-9519-0A751E9228A8}" srcId="{C8E3C8BC-FF0B-4FB9-B539-4C386545643F}" destId="{C16DA99D-F53E-4E10-B876-3803BDECC5DD}" srcOrd="0" destOrd="0" parTransId="{7A9D8006-F3A2-42BA-BCCB-B06022601DDF}" sibTransId="{2140AEF9-EE4E-4DE1-BEC0-550D7CEDDDB7}"/>
    <dgm:cxn modelId="{F8C6DE55-7666-4FAF-971B-554B01324DDB}" srcId="{C8E3C8BC-FF0B-4FB9-B539-4C386545643F}" destId="{E3050D32-BC59-42FB-96E1-EEC25DF776B3}" srcOrd="3" destOrd="0" parTransId="{6F05C28F-5516-4B75-A0D2-AC1EEC9D5466}" sibTransId="{8991C800-9158-4429-8821-70C5B161790C}"/>
    <dgm:cxn modelId="{B9702B1B-B842-4075-8239-063DB4852F48}" type="presParOf" srcId="{9C970AC5-DBC7-431C-9B1A-92823013A4B7}" destId="{49AF4DAF-21E3-491D-B27E-38DFFA856281}" srcOrd="0" destOrd="0" presId="urn:microsoft.com/office/officeart/2005/8/layout/cycle4"/>
    <dgm:cxn modelId="{3FC558B3-4F35-4896-BDB8-4F98F4AB4644}" type="presParOf" srcId="{49AF4DAF-21E3-491D-B27E-38DFFA856281}" destId="{7F1A20D1-49A9-43F6-9111-2E453B73C6F7}" srcOrd="0" destOrd="0" presId="urn:microsoft.com/office/officeart/2005/8/layout/cycle4"/>
    <dgm:cxn modelId="{A4C0387F-FC21-4EFF-9A7D-23B7A55BB0CA}" type="presParOf" srcId="{9C970AC5-DBC7-431C-9B1A-92823013A4B7}" destId="{35FDBEC3-83CA-4554-9C5C-E35A91850145}" srcOrd="1" destOrd="0" presId="urn:microsoft.com/office/officeart/2005/8/layout/cycle4"/>
    <dgm:cxn modelId="{8E856629-8A59-479D-84BB-FBD626780595}" type="presParOf" srcId="{35FDBEC3-83CA-4554-9C5C-E35A91850145}" destId="{DA50A54E-62B2-490B-98AF-15835F33B9FF}" srcOrd="0" destOrd="0" presId="urn:microsoft.com/office/officeart/2005/8/layout/cycle4"/>
    <dgm:cxn modelId="{76844A38-C738-4097-A93E-FCE9235606C8}" type="presParOf" srcId="{35FDBEC3-83CA-4554-9C5C-E35A91850145}" destId="{C34EEDB6-8263-44CA-8CD1-ABB6BEF026E3}" srcOrd="1" destOrd="0" presId="urn:microsoft.com/office/officeart/2005/8/layout/cycle4"/>
    <dgm:cxn modelId="{03AE24EB-4731-496C-A5DD-932CA426C581}" type="presParOf" srcId="{35FDBEC3-83CA-4554-9C5C-E35A91850145}" destId="{E77784FF-18B1-4BD5-A0FF-C4226CE4C192}" srcOrd="2" destOrd="0" presId="urn:microsoft.com/office/officeart/2005/8/layout/cycle4"/>
    <dgm:cxn modelId="{59CA35CB-3BD4-4B02-AF0A-F642900B6D50}" type="presParOf" srcId="{35FDBEC3-83CA-4554-9C5C-E35A91850145}" destId="{FDE31B58-F578-4703-BA65-2B934A52A488}" srcOrd="3" destOrd="0" presId="urn:microsoft.com/office/officeart/2005/8/layout/cycle4"/>
    <dgm:cxn modelId="{7F6F8D25-86B7-4D32-9E2C-051AF07E0EFA}" type="presParOf" srcId="{35FDBEC3-83CA-4554-9C5C-E35A91850145}" destId="{1509E7BC-B2DA-4B95-8F44-B25FD64273FB}" srcOrd="4" destOrd="0" presId="urn:microsoft.com/office/officeart/2005/8/layout/cycle4"/>
    <dgm:cxn modelId="{8AB37AD3-A808-4FFF-BD79-BF6749848276}" type="presParOf" srcId="{9C970AC5-DBC7-431C-9B1A-92823013A4B7}" destId="{5097021F-63BE-445F-9171-D480AF56ED69}" srcOrd="2" destOrd="0" presId="urn:microsoft.com/office/officeart/2005/8/layout/cycle4"/>
    <dgm:cxn modelId="{8A0261B7-4944-49B1-935C-5B2C7A0120EA}" type="presParOf" srcId="{9C970AC5-DBC7-431C-9B1A-92823013A4B7}" destId="{274FCE37-055A-45B9-8409-434B638AF544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5EBDFB-FD6E-4EC8-8A28-99148335967A}" type="doc">
      <dgm:prSet loTypeId="urn:microsoft.com/office/officeart/2005/8/layout/lProcess3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6431686D-50DC-44F2-918F-5E16706C19E4}">
      <dgm:prSet custT="1"/>
      <dgm:spPr>
        <a:solidFill>
          <a:srgbClr val="0070C0"/>
        </a:solidFill>
      </dgm:spPr>
      <dgm:t>
        <a:bodyPr/>
        <a:lstStyle/>
        <a:p>
          <a:pPr rtl="0"/>
          <a:r>
            <a:rPr lang="en-GB" sz="1200" b="1" dirty="0" smtClean="0"/>
            <a:t>Economic</a:t>
          </a:r>
          <a:endParaRPr lang="en-GB" sz="1200" dirty="0"/>
        </a:p>
      </dgm:t>
    </dgm:pt>
    <dgm:pt modelId="{0D1F5AD7-B072-409B-AFD3-5A2A58B9EB55}" type="parTrans" cxnId="{A33DB21F-BD36-4DD3-A6E7-8D6A3A213A26}">
      <dgm:prSet/>
      <dgm:spPr/>
      <dgm:t>
        <a:bodyPr/>
        <a:lstStyle/>
        <a:p>
          <a:endParaRPr lang="en-GB"/>
        </a:p>
      </dgm:t>
    </dgm:pt>
    <dgm:pt modelId="{7C5BEC0B-A49A-4969-946B-B111B33A4685}" type="sibTrans" cxnId="{A33DB21F-BD36-4DD3-A6E7-8D6A3A213A26}">
      <dgm:prSet/>
      <dgm:spPr/>
      <dgm:t>
        <a:bodyPr/>
        <a:lstStyle/>
        <a:p>
          <a:endParaRPr lang="en-GB"/>
        </a:p>
      </dgm:t>
    </dgm:pt>
    <dgm:pt modelId="{44359D90-FB3F-47D6-97C7-75DB66B696F2}">
      <dgm:prSet custT="1"/>
      <dgm:spPr>
        <a:solidFill>
          <a:srgbClr val="CCECFF">
            <a:alpha val="89804"/>
          </a:srgbClr>
        </a:solidFill>
        <a:ln>
          <a:noFill/>
        </a:ln>
      </dgm:spPr>
      <dgm:t>
        <a:bodyPr/>
        <a:lstStyle/>
        <a:p>
          <a:pPr rtl="0"/>
          <a:r>
            <a:rPr lang="fr-BE" sz="1400" dirty="0" smtClean="0">
              <a:solidFill>
                <a:srgbClr val="0070C0"/>
              </a:solidFill>
            </a:rPr>
            <a:t>Foster a smart and </a:t>
          </a:r>
          <a:r>
            <a:rPr lang="en-US" sz="1400" noProof="0" dirty="0" smtClean="0">
              <a:solidFill>
                <a:srgbClr val="0070C0"/>
              </a:solidFill>
            </a:rPr>
            <a:t>resilient agricultural sector</a:t>
          </a:r>
          <a:endParaRPr lang="en-US" sz="1400" noProof="0" dirty="0">
            <a:solidFill>
              <a:srgbClr val="0070C0"/>
            </a:solidFill>
          </a:endParaRPr>
        </a:p>
      </dgm:t>
    </dgm:pt>
    <dgm:pt modelId="{A3F65188-516C-4C2B-98FD-D2109D901596}" type="parTrans" cxnId="{3DCBEFAF-8EE1-44E1-B5AF-ACA3483FF81A}">
      <dgm:prSet/>
      <dgm:spPr/>
      <dgm:t>
        <a:bodyPr/>
        <a:lstStyle/>
        <a:p>
          <a:endParaRPr lang="en-GB"/>
        </a:p>
      </dgm:t>
    </dgm:pt>
    <dgm:pt modelId="{1623419E-9B6F-4650-86EA-235EDD834C78}" type="sibTrans" cxnId="{3DCBEFAF-8EE1-44E1-B5AF-ACA3483FF81A}">
      <dgm:prSet/>
      <dgm:spPr/>
      <dgm:t>
        <a:bodyPr/>
        <a:lstStyle/>
        <a:p>
          <a:endParaRPr lang="en-GB"/>
        </a:p>
      </dgm:t>
    </dgm:pt>
    <dgm:pt modelId="{CCB14077-80A2-4652-B1FB-7F4A5D1D4699}">
      <dgm:prSet/>
      <dgm:spPr>
        <a:solidFill>
          <a:srgbClr val="00B050"/>
        </a:solidFill>
      </dgm:spPr>
      <dgm:t>
        <a:bodyPr/>
        <a:lstStyle/>
        <a:p>
          <a:pPr rtl="0"/>
          <a:r>
            <a:rPr lang="en-GB" b="1" dirty="0" smtClean="0"/>
            <a:t>Environmental</a:t>
          </a:r>
          <a:endParaRPr lang="en-GB" dirty="0"/>
        </a:p>
      </dgm:t>
    </dgm:pt>
    <dgm:pt modelId="{3E4F36BC-CF4B-48FE-8FD5-681CBC91B619}" type="parTrans" cxnId="{1928CBAF-0CAC-4E07-B296-84E5AFB1E3E1}">
      <dgm:prSet/>
      <dgm:spPr/>
      <dgm:t>
        <a:bodyPr/>
        <a:lstStyle/>
        <a:p>
          <a:endParaRPr lang="en-GB"/>
        </a:p>
      </dgm:t>
    </dgm:pt>
    <dgm:pt modelId="{ADD4B41C-2FDB-4A6E-B3C1-18D396E78796}" type="sibTrans" cxnId="{1928CBAF-0CAC-4E07-B296-84E5AFB1E3E1}">
      <dgm:prSet/>
      <dgm:spPr/>
      <dgm:t>
        <a:bodyPr/>
        <a:lstStyle/>
        <a:p>
          <a:endParaRPr lang="en-GB"/>
        </a:p>
      </dgm:t>
    </dgm:pt>
    <dgm:pt modelId="{3D9390F7-6772-4BE1-B0CA-D0E3BFBE1638}">
      <dgm:prSet custT="1"/>
      <dgm:spPr>
        <a:solidFill>
          <a:srgbClr val="CCFFCC">
            <a:alpha val="89804"/>
          </a:srgbClr>
        </a:solidFill>
        <a:ln>
          <a:noFill/>
        </a:ln>
      </dgm:spPr>
      <dgm:t>
        <a:bodyPr/>
        <a:lstStyle/>
        <a:p>
          <a:pPr rtl="0"/>
          <a:r>
            <a:rPr lang="en-GB" sz="1400" dirty="0" smtClean="0">
              <a:solidFill>
                <a:srgbClr val="42A62A"/>
              </a:solidFill>
            </a:rPr>
            <a:t>Enhance environmental sustainability and </a:t>
          </a:r>
          <a:br>
            <a:rPr lang="en-GB" sz="1400" dirty="0" smtClean="0">
              <a:solidFill>
                <a:srgbClr val="42A62A"/>
              </a:solidFill>
            </a:rPr>
          </a:br>
          <a:r>
            <a:rPr lang="en-GB" sz="1400" dirty="0" smtClean="0">
              <a:solidFill>
                <a:srgbClr val="42A62A"/>
              </a:solidFill>
            </a:rPr>
            <a:t>climate-resilience</a:t>
          </a:r>
          <a:endParaRPr lang="en-GB" sz="1400" dirty="0">
            <a:solidFill>
              <a:srgbClr val="42A62A"/>
            </a:solidFill>
          </a:endParaRPr>
        </a:p>
      </dgm:t>
    </dgm:pt>
    <dgm:pt modelId="{E06AC6FB-3F8D-4909-8672-7F6D4F27C9CC}" type="parTrans" cxnId="{206577FB-C2B0-470F-89E5-10780EA329C2}">
      <dgm:prSet/>
      <dgm:spPr/>
      <dgm:t>
        <a:bodyPr/>
        <a:lstStyle/>
        <a:p>
          <a:endParaRPr lang="en-GB"/>
        </a:p>
      </dgm:t>
    </dgm:pt>
    <dgm:pt modelId="{E92CC169-F772-4469-9F9E-C726D47B6133}" type="sibTrans" cxnId="{206577FB-C2B0-470F-89E5-10780EA329C2}">
      <dgm:prSet/>
      <dgm:spPr/>
      <dgm:t>
        <a:bodyPr/>
        <a:lstStyle/>
        <a:p>
          <a:endParaRPr lang="en-GB"/>
        </a:p>
      </dgm:t>
    </dgm:pt>
    <dgm:pt modelId="{36322B61-BA81-4727-8DF0-CD0D5A8378C1}">
      <dgm:prSet custT="1"/>
      <dgm:spPr>
        <a:solidFill>
          <a:srgbClr val="FFFFCC">
            <a:alpha val="89804"/>
          </a:srgbClr>
        </a:solidFill>
        <a:ln>
          <a:noFill/>
        </a:ln>
      </dgm:spPr>
      <dgm:t>
        <a:bodyPr/>
        <a:lstStyle/>
        <a:p>
          <a:pPr rtl="0"/>
          <a:r>
            <a:rPr lang="en-GB" sz="1400" dirty="0" smtClean="0">
              <a:solidFill>
                <a:srgbClr val="FFC000"/>
              </a:solidFill>
            </a:rPr>
            <a:t>Strengthen the socio-economic fabric of rural areas (including generational renewal) </a:t>
          </a:r>
          <a:endParaRPr lang="en-GB" sz="1400" dirty="0">
            <a:solidFill>
              <a:srgbClr val="FFC000"/>
            </a:solidFill>
          </a:endParaRPr>
        </a:p>
      </dgm:t>
    </dgm:pt>
    <dgm:pt modelId="{9422883E-DAF7-4B14-9718-F4F89381F3E9}" type="sibTrans" cxnId="{CA5A9461-1354-46B2-8F56-7D0F8B7EC474}">
      <dgm:prSet/>
      <dgm:spPr/>
      <dgm:t>
        <a:bodyPr/>
        <a:lstStyle/>
        <a:p>
          <a:endParaRPr lang="en-GB"/>
        </a:p>
      </dgm:t>
    </dgm:pt>
    <dgm:pt modelId="{735C60ED-5476-4D06-84E0-3AD9F73181E7}" type="parTrans" cxnId="{CA5A9461-1354-46B2-8F56-7D0F8B7EC474}">
      <dgm:prSet/>
      <dgm:spPr/>
      <dgm:t>
        <a:bodyPr/>
        <a:lstStyle/>
        <a:p>
          <a:endParaRPr lang="en-GB"/>
        </a:p>
      </dgm:t>
    </dgm:pt>
    <dgm:pt modelId="{E7797A7E-50DA-4DE4-A548-BE27FE6A8928}">
      <dgm:prSet/>
      <dgm:spPr>
        <a:solidFill>
          <a:srgbClr val="FFC000"/>
        </a:solidFill>
      </dgm:spPr>
      <dgm:t>
        <a:bodyPr/>
        <a:lstStyle/>
        <a:p>
          <a:pPr rtl="0"/>
          <a:r>
            <a:rPr lang="fr-BE" b="1" dirty="0" smtClean="0"/>
            <a:t>Social</a:t>
          </a:r>
          <a:endParaRPr lang="en-GB" b="1" dirty="0"/>
        </a:p>
      </dgm:t>
    </dgm:pt>
    <dgm:pt modelId="{B3BB4A76-63A2-4E90-A195-872B65A18055}" type="sibTrans" cxnId="{7D9CFB17-266C-4C2F-B72A-2F554E2E6DBD}">
      <dgm:prSet/>
      <dgm:spPr/>
      <dgm:t>
        <a:bodyPr/>
        <a:lstStyle/>
        <a:p>
          <a:endParaRPr lang="en-GB"/>
        </a:p>
      </dgm:t>
    </dgm:pt>
    <dgm:pt modelId="{8C9C5397-ED15-4795-B590-9A4D179805E8}" type="parTrans" cxnId="{7D9CFB17-266C-4C2F-B72A-2F554E2E6DBD}">
      <dgm:prSet/>
      <dgm:spPr/>
      <dgm:t>
        <a:bodyPr/>
        <a:lstStyle/>
        <a:p>
          <a:endParaRPr lang="en-GB"/>
        </a:p>
      </dgm:t>
    </dgm:pt>
    <dgm:pt modelId="{BAD6D150-3857-4CB9-9D3D-F62876339F5E}" type="pres">
      <dgm:prSet presAssocID="{485EBDFB-FD6E-4EC8-8A28-99148335967A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E7023AA4-2045-437D-B4E8-74B3C2228897}" type="pres">
      <dgm:prSet presAssocID="{6431686D-50DC-44F2-918F-5E16706C19E4}" presName="horFlow" presStyleCnt="0"/>
      <dgm:spPr/>
    </dgm:pt>
    <dgm:pt modelId="{FD4FD465-F97E-4B21-85B2-1C7FB623CF49}" type="pres">
      <dgm:prSet presAssocID="{6431686D-50DC-44F2-918F-5E16706C19E4}" presName="bigChev" presStyleLbl="node1" presStyleIdx="0" presStyleCnt="3" custScaleX="160258" custScaleY="178513"/>
      <dgm:spPr/>
      <dgm:t>
        <a:bodyPr/>
        <a:lstStyle/>
        <a:p>
          <a:endParaRPr lang="en-GB"/>
        </a:p>
      </dgm:t>
    </dgm:pt>
    <dgm:pt modelId="{7C099108-64A8-4488-B2C6-4A3B47A46A96}" type="pres">
      <dgm:prSet presAssocID="{A3F65188-516C-4C2B-98FD-D2109D901596}" presName="parTrans" presStyleCnt="0"/>
      <dgm:spPr/>
    </dgm:pt>
    <dgm:pt modelId="{81EF899B-4323-4353-830E-DC90543E1380}" type="pres">
      <dgm:prSet presAssocID="{44359D90-FB3F-47D6-97C7-75DB66B696F2}" presName="node" presStyleLbl="alignAccFollowNode1" presStyleIdx="0" presStyleCnt="3" custScaleX="293321" custScaleY="199013" custLinFactNeighborX="-8839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28DB87-27F8-47E4-A93C-B0639D6FF08C}" type="pres">
      <dgm:prSet presAssocID="{6431686D-50DC-44F2-918F-5E16706C19E4}" presName="vSp" presStyleCnt="0"/>
      <dgm:spPr/>
    </dgm:pt>
    <dgm:pt modelId="{6DF79C14-80FA-4FF9-912C-A301011EE2FC}" type="pres">
      <dgm:prSet presAssocID="{CCB14077-80A2-4652-B1FB-7F4A5D1D4699}" presName="horFlow" presStyleCnt="0"/>
      <dgm:spPr/>
    </dgm:pt>
    <dgm:pt modelId="{C3B56156-D0D4-4A7F-A9E7-998D7D2CD4B4}" type="pres">
      <dgm:prSet presAssocID="{CCB14077-80A2-4652-B1FB-7F4A5D1D4699}" presName="bigChev" presStyleLbl="node1" presStyleIdx="1" presStyleCnt="3" custScaleX="160258" custScaleY="178513"/>
      <dgm:spPr/>
      <dgm:t>
        <a:bodyPr/>
        <a:lstStyle/>
        <a:p>
          <a:endParaRPr lang="en-GB"/>
        </a:p>
      </dgm:t>
    </dgm:pt>
    <dgm:pt modelId="{B19BD904-2430-43F1-A558-B2692E83EFE6}" type="pres">
      <dgm:prSet presAssocID="{E06AC6FB-3F8D-4909-8672-7F6D4F27C9CC}" presName="parTrans" presStyleCnt="0"/>
      <dgm:spPr/>
    </dgm:pt>
    <dgm:pt modelId="{93D0E66A-434B-4952-A8FB-AF05013562EF}" type="pres">
      <dgm:prSet presAssocID="{3D9390F7-6772-4BE1-B0CA-D0E3BFBE1638}" presName="node" presStyleLbl="alignAccFollowNode1" presStyleIdx="1" presStyleCnt="3" custScaleX="296077" custScaleY="178513" custLinFactNeighborX="-88394" custLinFactNeighborY="-29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B76FB75-138C-4F42-8500-A2EFCB3C566F}" type="pres">
      <dgm:prSet presAssocID="{CCB14077-80A2-4652-B1FB-7F4A5D1D4699}" presName="vSp" presStyleCnt="0"/>
      <dgm:spPr/>
    </dgm:pt>
    <dgm:pt modelId="{6F4D6703-D837-4198-B1EF-E1A4470616BC}" type="pres">
      <dgm:prSet presAssocID="{E7797A7E-50DA-4DE4-A548-BE27FE6A8928}" presName="horFlow" presStyleCnt="0"/>
      <dgm:spPr/>
    </dgm:pt>
    <dgm:pt modelId="{6721BB8E-D8A6-442E-AE9A-8D059C2DDB8D}" type="pres">
      <dgm:prSet presAssocID="{E7797A7E-50DA-4DE4-A548-BE27FE6A8928}" presName="bigChev" presStyleLbl="node1" presStyleIdx="2" presStyleCnt="3" custScaleX="160258" custScaleY="178513"/>
      <dgm:spPr/>
      <dgm:t>
        <a:bodyPr/>
        <a:lstStyle/>
        <a:p>
          <a:endParaRPr lang="en-GB"/>
        </a:p>
      </dgm:t>
    </dgm:pt>
    <dgm:pt modelId="{4CD82DDA-BC75-4A01-89FE-C224EE4611C3}" type="pres">
      <dgm:prSet presAssocID="{735C60ED-5476-4D06-84E0-3AD9F73181E7}" presName="parTrans" presStyleCnt="0"/>
      <dgm:spPr/>
    </dgm:pt>
    <dgm:pt modelId="{0D219172-BF83-4FDE-8C10-315F60A48E4B}" type="pres">
      <dgm:prSet presAssocID="{36322B61-BA81-4727-8DF0-CD0D5A8378C1}" presName="node" presStyleLbl="alignAccFollowNode1" presStyleIdx="2" presStyleCnt="3" custScaleX="307359" custScaleY="178513" custLinFactNeighborX="-88394" custLinFactNeighborY="-35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B43ACA5-3182-4728-8F4B-83FB6F2BE50C}" type="presOf" srcId="{6431686D-50DC-44F2-918F-5E16706C19E4}" destId="{FD4FD465-F97E-4B21-85B2-1C7FB623CF49}" srcOrd="0" destOrd="0" presId="urn:microsoft.com/office/officeart/2005/8/layout/lProcess3"/>
    <dgm:cxn modelId="{7D9CFB17-266C-4C2F-B72A-2F554E2E6DBD}" srcId="{485EBDFB-FD6E-4EC8-8A28-99148335967A}" destId="{E7797A7E-50DA-4DE4-A548-BE27FE6A8928}" srcOrd="2" destOrd="0" parTransId="{8C9C5397-ED15-4795-B590-9A4D179805E8}" sibTransId="{B3BB4A76-63A2-4E90-A195-872B65A18055}"/>
    <dgm:cxn modelId="{CA5A9461-1354-46B2-8F56-7D0F8B7EC474}" srcId="{E7797A7E-50DA-4DE4-A548-BE27FE6A8928}" destId="{36322B61-BA81-4727-8DF0-CD0D5A8378C1}" srcOrd="0" destOrd="0" parTransId="{735C60ED-5476-4D06-84E0-3AD9F73181E7}" sibTransId="{9422883E-DAF7-4B14-9718-F4F89381F3E9}"/>
    <dgm:cxn modelId="{4C8C6300-9A59-45AD-A412-6C45EAF48336}" type="presOf" srcId="{E7797A7E-50DA-4DE4-A548-BE27FE6A8928}" destId="{6721BB8E-D8A6-442E-AE9A-8D059C2DDB8D}" srcOrd="0" destOrd="0" presId="urn:microsoft.com/office/officeart/2005/8/layout/lProcess3"/>
    <dgm:cxn modelId="{04EA74CA-10F3-4583-A522-5738D2E5927C}" type="presOf" srcId="{3D9390F7-6772-4BE1-B0CA-D0E3BFBE1638}" destId="{93D0E66A-434B-4952-A8FB-AF05013562EF}" srcOrd="0" destOrd="0" presId="urn:microsoft.com/office/officeart/2005/8/layout/lProcess3"/>
    <dgm:cxn modelId="{EC08D33D-2981-4DE0-8E67-5E477BD66FD7}" type="presOf" srcId="{CCB14077-80A2-4652-B1FB-7F4A5D1D4699}" destId="{C3B56156-D0D4-4A7F-A9E7-998D7D2CD4B4}" srcOrd="0" destOrd="0" presId="urn:microsoft.com/office/officeart/2005/8/layout/lProcess3"/>
    <dgm:cxn modelId="{3DCBEFAF-8EE1-44E1-B5AF-ACA3483FF81A}" srcId="{6431686D-50DC-44F2-918F-5E16706C19E4}" destId="{44359D90-FB3F-47D6-97C7-75DB66B696F2}" srcOrd="0" destOrd="0" parTransId="{A3F65188-516C-4C2B-98FD-D2109D901596}" sibTransId="{1623419E-9B6F-4650-86EA-235EDD834C78}"/>
    <dgm:cxn modelId="{6595701F-A47F-47E7-BF48-D0ADE8A6A6E9}" type="presOf" srcId="{44359D90-FB3F-47D6-97C7-75DB66B696F2}" destId="{81EF899B-4323-4353-830E-DC90543E1380}" srcOrd="0" destOrd="0" presId="urn:microsoft.com/office/officeart/2005/8/layout/lProcess3"/>
    <dgm:cxn modelId="{BBD1DA89-7280-414B-B4D6-D2787EB9C10B}" type="presOf" srcId="{485EBDFB-FD6E-4EC8-8A28-99148335967A}" destId="{BAD6D150-3857-4CB9-9D3D-F62876339F5E}" srcOrd="0" destOrd="0" presId="urn:microsoft.com/office/officeart/2005/8/layout/lProcess3"/>
    <dgm:cxn modelId="{1928CBAF-0CAC-4E07-B296-84E5AFB1E3E1}" srcId="{485EBDFB-FD6E-4EC8-8A28-99148335967A}" destId="{CCB14077-80A2-4652-B1FB-7F4A5D1D4699}" srcOrd="1" destOrd="0" parTransId="{3E4F36BC-CF4B-48FE-8FD5-681CBC91B619}" sibTransId="{ADD4B41C-2FDB-4A6E-B3C1-18D396E78796}"/>
    <dgm:cxn modelId="{206577FB-C2B0-470F-89E5-10780EA329C2}" srcId="{CCB14077-80A2-4652-B1FB-7F4A5D1D4699}" destId="{3D9390F7-6772-4BE1-B0CA-D0E3BFBE1638}" srcOrd="0" destOrd="0" parTransId="{E06AC6FB-3F8D-4909-8672-7F6D4F27C9CC}" sibTransId="{E92CC169-F772-4469-9F9E-C726D47B6133}"/>
    <dgm:cxn modelId="{A33DB21F-BD36-4DD3-A6E7-8D6A3A213A26}" srcId="{485EBDFB-FD6E-4EC8-8A28-99148335967A}" destId="{6431686D-50DC-44F2-918F-5E16706C19E4}" srcOrd="0" destOrd="0" parTransId="{0D1F5AD7-B072-409B-AFD3-5A2A58B9EB55}" sibTransId="{7C5BEC0B-A49A-4969-946B-B111B33A4685}"/>
    <dgm:cxn modelId="{21BABF6C-3EDC-42AD-9EDD-D85E90692A69}" type="presOf" srcId="{36322B61-BA81-4727-8DF0-CD0D5A8378C1}" destId="{0D219172-BF83-4FDE-8C10-315F60A48E4B}" srcOrd="0" destOrd="0" presId="urn:microsoft.com/office/officeart/2005/8/layout/lProcess3"/>
    <dgm:cxn modelId="{32C35474-655D-44CA-BBA8-96AE41C6D1EC}" type="presParOf" srcId="{BAD6D150-3857-4CB9-9D3D-F62876339F5E}" destId="{E7023AA4-2045-437D-B4E8-74B3C2228897}" srcOrd="0" destOrd="0" presId="urn:microsoft.com/office/officeart/2005/8/layout/lProcess3"/>
    <dgm:cxn modelId="{D2479568-578F-4E41-A0F0-D82F6C1EC248}" type="presParOf" srcId="{E7023AA4-2045-437D-B4E8-74B3C2228897}" destId="{FD4FD465-F97E-4B21-85B2-1C7FB623CF49}" srcOrd="0" destOrd="0" presId="urn:microsoft.com/office/officeart/2005/8/layout/lProcess3"/>
    <dgm:cxn modelId="{114B32F7-10A1-4EEA-84F3-1C7E7C886786}" type="presParOf" srcId="{E7023AA4-2045-437D-B4E8-74B3C2228897}" destId="{7C099108-64A8-4488-B2C6-4A3B47A46A96}" srcOrd="1" destOrd="0" presId="urn:microsoft.com/office/officeart/2005/8/layout/lProcess3"/>
    <dgm:cxn modelId="{0A47F19C-2FFA-472D-80B6-B420AB1E9ADB}" type="presParOf" srcId="{E7023AA4-2045-437D-B4E8-74B3C2228897}" destId="{81EF899B-4323-4353-830E-DC90543E1380}" srcOrd="2" destOrd="0" presId="urn:microsoft.com/office/officeart/2005/8/layout/lProcess3"/>
    <dgm:cxn modelId="{5F785654-2BE0-4075-B89C-584A4E7568BF}" type="presParOf" srcId="{BAD6D150-3857-4CB9-9D3D-F62876339F5E}" destId="{B828DB87-27F8-47E4-A93C-B0639D6FF08C}" srcOrd="1" destOrd="0" presId="urn:microsoft.com/office/officeart/2005/8/layout/lProcess3"/>
    <dgm:cxn modelId="{8B508646-00EB-4F89-8279-C6721537F30E}" type="presParOf" srcId="{BAD6D150-3857-4CB9-9D3D-F62876339F5E}" destId="{6DF79C14-80FA-4FF9-912C-A301011EE2FC}" srcOrd="2" destOrd="0" presId="urn:microsoft.com/office/officeart/2005/8/layout/lProcess3"/>
    <dgm:cxn modelId="{6557E785-2987-4C46-B6AB-1467A8545F85}" type="presParOf" srcId="{6DF79C14-80FA-4FF9-912C-A301011EE2FC}" destId="{C3B56156-D0D4-4A7F-A9E7-998D7D2CD4B4}" srcOrd="0" destOrd="0" presId="urn:microsoft.com/office/officeart/2005/8/layout/lProcess3"/>
    <dgm:cxn modelId="{0AFF7E60-D47D-437C-827C-683D42361E0A}" type="presParOf" srcId="{6DF79C14-80FA-4FF9-912C-A301011EE2FC}" destId="{B19BD904-2430-43F1-A558-B2692E83EFE6}" srcOrd="1" destOrd="0" presId="urn:microsoft.com/office/officeart/2005/8/layout/lProcess3"/>
    <dgm:cxn modelId="{07423C43-2641-4A43-A88F-F13883E3D323}" type="presParOf" srcId="{6DF79C14-80FA-4FF9-912C-A301011EE2FC}" destId="{93D0E66A-434B-4952-A8FB-AF05013562EF}" srcOrd="2" destOrd="0" presId="urn:microsoft.com/office/officeart/2005/8/layout/lProcess3"/>
    <dgm:cxn modelId="{BA91AB86-5B81-4359-A267-3D22A2A7F20C}" type="presParOf" srcId="{BAD6D150-3857-4CB9-9D3D-F62876339F5E}" destId="{EB76FB75-138C-4F42-8500-A2EFCB3C566F}" srcOrd="3" destOrd="0" presId="urn:microsoft.com/office/officeart/2005/8/layout/lProcess3"/>
    <dgm:cxn modelId="{AB2133C4-5207-4BEB-A59D-66AC766E529B}" type="presParOf" srcId="{BAD6D150-3857-4CB9-9D3D-F62876339F5E}" destId="{6F4D6703-D837-4198-B1EF-E1A4470616BC}" srcOrd="4" destOrd="0" presId="urn:microsoft.com/office/officeart/2005/8/layout/lProcess3"/>
    <dgm:cxn modelId="{B68CE46F-44A5-48EC-BDE6-A176BB0CCC3E}" type="presParOf" srcId="{6F4D6703-D837-4198-B1EF-E1A4470616BC}" destId="{6721BB8E-D8A6-442E-AE9A-8D059C2DDB8D}" srcOrd="0" destOrd="0" presId="urn:microsoft.com/office/officeart/2005/8/layout/lProcess3"/>
    <dgm:cxn modelId="{995F6AA9-93A6-47D6-8023-D427E1FE211F}" type="presParOf" srcId="{6F4D6703-D837-4198-B1EF-E1A4470616BC}" destId="{4CD82DDA-BC75-4A01-89FE-C224EE4611C3}" srcOrd="1" destOrd="0" presId="urn:microsoft.com/office/officeart/2005/8/layout/lProcess3"/>
    <dgm:cxn modelId="{13097B31-022A-4EDD-9B8A-85A8D03B1C10}" type="presParOf" srcId="{6F4D6703-D837-4198-B1EF-E1A4470616BC}" destId="{0D219172-BF83-4FDE-8C10-315F60A48E4B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D5CFF7E-D81A-43F7-B7D2-EF3D0366508F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886B7F86-B323-445A-8FC0-1D179ECA1E7A}">
      <dgm:prSet phldrT="[Text]"/>
      <dgm:spPr>
        <a:solidFill>
          <a:srgbClr val="002060"/>
        </a:solidFill>
      </dgm:spPr>
      <dgm:t>
        <a:bodyPr/>
        <a:lstStyle/>
        <a:p>
          <a:r>
            <a:rPr lang="en-GB" dirty="0" smtClean="0"/>
            <a:t>Problem definition</a:t>
          </a:r>
          <a:endParaRPr lang="en-GB" dirty="0"/>
        </a:p>
      </dgm:t>
    </dgm:pt>
    <dgm:pt modelId="{700526C7-5D5E-4657-980A-F8608C2AC27F}" type="parTrans" cxnId="{204FA7AE-734B-4B62-9AF8-44B5CB1693F3}">
      <dgm:prSet/>
      <dgm:spPr/>
      <dgm:t>
        <a:bodyPr/>
        <a:lstStyle/>
        <a:p>
          <a:endParaRPr lang="en-GB"/>
        </a:p>
      </dgm:t>
    </dgm:pt>
    <dgm:pt modelId="{D0CC67A4-B62B-4A90-9AF3-8125A00C61A3}" type="sibTrans" cxnId="{204FA7AE-734B-4B62-9AF8-44B5CB1693F3}">
      <dgm:prSet/>
      <dgm:spPr/>
      <dgm:t>
        <a:bodyPr/>
        <a:lstStyle/>
        <a:p>
          <a:endParaRPr lang="en-GB"/>
        </a:p>
      </dgm:t>
    </dgm:pt>
    <dgm:pt modelId="{CE7D1E8E-F42C-4AE9-87C7-F1D95323409F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Objectives</a:t>
          </a:r>
          <a:endParaRPr lang="en-GB" dirty="0"/>
        </a:p>
      </dgm:t>
    </dgm:pt>
    <dgm:pt modelId="{9CE985EC-F127-44A3-9DA1-990D657057EF}" type="parTrans" cxnId="{52BA2DD2-0BD1-45CF-AEED-87BBFEC9D031}">
      <dgm:prSet/>
      <dgm:spPr/>
      <dgm:t>
        <a:bodyPr/>
        <a:lstStyle/>
        <a:p>
          <a:endParaRPr lang="en-GB"/>
        </a:p>
      </dgm:t>
    </dgm:pt>
    <dgm:pt modelId="{4CDDBB2E-D309-41B2-8058-48DDFB508D56}" type="sibTrans" cxnId="{52BA2DD2-0BD1-45CF-AEED-87BBFEC9D031}">
      <dgm:prSet/>
      <dgm:spPr/>
      <dgm:t>
        <a:bodyPr/>
        <a:lstStyle/>
        <a:p>
          <a:endParaRPr lang="en-GB"/>
        </a:p>
      </dgm:t>
    </dgm:pt>
    <dgm:pt modelId="{E7F0DD03-FA85-47EF-A625-9593FC5F5D59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GB" dirty="0" smtClean="0"/>
            <a:t>Policy options and assessment</a:t>
          </a:r>
          <a:endParaRPr lang="en-GB" dirty="0"/>
        </a:p>
      </dgm:t>
    </dgm:pt>
    <dgm:pt modelId="{AA893867-5D9D-47CF-9F79-0BDDA8951DA5}" type="parTrans" cxnId="{04F3C480-1259-47A1-B9B8-DB4AB71CAB4A}">
      <dgm:prSet/>
      <dgm:spPr/>
      <dgm:t>
        <a:bodyPr/>
        <a:lstStyle/>
        <a:p>
          <a:endParaRPr lang="en-GB"/>
        </a:p>
      </dgm:t>
    </dgm:pt>
    <dgm:pt modelId="{6F5346F8-421F-4087-B857-F540F44C7F80}" type="sibTrans" cxnId="{04F3C480-1259-47A1-B9B8-DB4AB71CAB4A}">
      <dgm:prSet/>
      <dgm:spPr/>
      <dgm:t>
        <a:bodyPr/>
        <a:lstStyle/>
        <a:p>
          <a:endParaRPr lang="en-GB"/>
        </a:p>
      </dgm:t>
    </dgm:pt>
    <dgm:pt modelId="{4CB2E290-AB8C-4666-B6DD-6D239667F389}" type="pres">
      <dgm:prSet presAssocID="{2D5CFF7E-D81A-43F7-B7D2-EF3D0366508F}" presName="CompostProcess" presStyleCnt="0">
        <dgm:presLayoutVars>
          <dgm:dir/>
          <dgm:resizeHandles val="exact"/>
        </dgm:presLayoutVars>
      </dgm:prSet>
      <dgm:spPr/>
    </dgm:pt>
    <dgm:pt modelId="{ECFB8A75-E96A-4152-9C25-F152C85C6F2E}" type="pres">
      <dgm:prSet presAssocID="{2D5CFF7E-D81A-43F7-B7D2-EF3D0366508F}" presName="arrow" presStyleLbl="bgShp" presStyleIdx="0" presStyleCnt="1" custLinFactNeighborY="-1865"/>
      <dgm:spPr>
        <a:solidFill>
          <a:srgbClr val="0F5494"/>
        </a:solidFill>
        <a:ln>
          <a:solidFill>
            <a:srgbClr val="00B050"/>
          </a:solidFill>
        </a:ln>
      </dgm:spPr>
    </dgm:pt>
    <dgm:pt modelId="{6C9FD6B9-8824-4FBF-8368-30C636DC9F67}" type="pres">
      <dgm:prSet presAssocID="{2D5CFF7E-D81A-43F7-B7D2-EF3D0366508F}" presName="linearProcess" presStyleCnt="0"/>
      <dgm:spPr/>
    </dgm:pt>
    <dgm:pt modelId="{0274A09E-453C-4657-AEB0-6C9AC0511F4E}" type="pres">
      <dgm:prSet presAssocID="{886B7F86-B323-445A-8FC0-1D179ECA1E7A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3AD9EA9-C3F2-4514-949A-58CD7997F42F}" type="pres">
      <dgm:prSet presAssocID="{D0CC67A4-B62B-4A90-9AF3-8125A00C61A3}" presName="sibTrans" presStyleCnt="0"/>
      <dgm:spPr/>
    </dgm:pt>
    <dgm:pt modelId="{1C16BB69-BE01-47A6-95A2-E8E0FFAD795F}" type="pres">
      <dgm:prSet presAssocID="{CE7D1E8E-F42C-4AE9-87C7-F1D95323409F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B4E4B8-D230-4E51-9B17-CB131C32B97E}" type="pres">
      <dgm:prSet presAssocID="{4CDDBB2E-D309-41B2-8058-48DDFB508D56}" presName="sibTrans" presStyleCnt="0"/>
      <dgm:spPr/>
    </dgm:pt>
    <dgm:pt modelId="{59DBFFDD-DFD0-4FE2-B0C6-AC145929EE5E}" type="pres">
      <dgm:prSet presAssocID="{E7F0DD03-FA85-47EF-A625-9593FC5F5D59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013FB34-9CF1-455A-A3BB-09635567E7E6}" type="presOf" srcId="{CE7D1E8E-F42C-4AE9-87C7-F1D95323409F}" destId="{1C16BB69-BE01-47A6-95A2-E8E0FFAD795F}" srcOrd="0" destOrd="0" presId="urn:microsoft.com/office/officeart/2005/8/layout/hProcess9"/>
    <dgm:cxn modelId="{52BA2DD2-0BD1-45CF-AEED-87BBFEC9D031}" srcId="{2D5CFF7E-D81A-43F7-B7D2-EF3D0366508F}" destId="{CE7D1E8E-F42C-4AE9-87C7-F1D95323409F}" srcOrd="1" destOrd="0" parTransId="{9CE985EC-F127-44A3-9DA1-990D657057EF}" sibTransId="{4CDDBB2E-D309-41B2-8058-48DDFB508D56}"/>
    <dgm:cxn modelId="{204FA7AE-734B-4B62-9AF8-44B5CB1693F3}" srcId="{2D5CFF7E-D81A-43F7-B7D2-EF3D0366508F}" destId="{886B7F86-B323-445A-8FC0-1D179ECA1E7A}" srcOrd="0" destOrd="0" parTransId="{700526C7-5D5E-4657-980A-F8608C2AC27F}" sibTransId="{D0CC67A4-B62B-4A90-9AF3-8125A00C61A3}"/>
    <dgm:cxn modelId="{12F1DCB3-0368-4AF4-AFC9-60D9FD9271D8}" type="presOf" srcId="{2D5CFF7E-D81A-43F7-B7D2-EF3D0366508F}" destId="{4CB2E290-AB8C-4666-B6DD-6D239667F389}" srcOrd="0" destOrd="0" presId="urn:microsoft.com/office/officeart/2005/8/layout/hProcess9"/>
    <dgm:cxn modelId="{2C4CA715-EF03-4898-BB4D-4403DB4B1913}" type="presOf" srcId="{886B7F86-B323-445A-8FC0-1D179ECA1E7A}" destId="{0274A09E-453C-4657-AEB0-6C9AC0511F4E}" srcOrd="0" destOrd="0" presId="urn:microsoft.com/office/officeart/2005/8/layout/hProcess9"/>
    <dgm:cxn modelId="{04F3C480-1259-47A1-B9B8-DB4AB71CAB4A}" srcId="{2D5CFF7E-D81A-43F7-B7D2-EF3D0366508F}" destId="{E7F0DD03-FA85-47EF-A625-9593FC5F5D59}" srcOrd="2" destOrd="0" parTransId="{AA893867-5D9D-47CF-9F79-0BDDA8951DA5}" sibTransId="{6F5346F8-421F-4087-B857-F540F44C7F80}"/>
    <dgm:cxn modelId="{57CCEBA0-02EF-421E-8B65-1667D4BFE368}" type="presOf" srcId="{E7F0DD03-FA85-47EF-A625-9593FC5F5D59}" destId="{59DBFFDD-DFD0-4FE2-B0C6-AC145929EE5E}" srcOrd="0" destOrd="0" presId="urn:microsoft.com/office/officeart/2005/8/layout/hProcess9"/>
    <dgm:cxn modelId="{AFD06E28-8353-4E40-B409-1CD587157CB2}" type="presParOf" srcId="{4CB2E290-AB8C-4666-B6DD-6D239667F389}" destId="{ECFB8A75-E96A-4152-9C25-F152C85C6F2E}" srcOrd="0" destOrd="0" presId="urn:microsoft.com/office/officeart/2005/8/layout/hProcess9"/>
    <dgm:cxn modelId="{2C66E7AC-6079-449F-BF82-FEEBA7006B15}" type="presParOf" srcId="{4CB2E290-AB8C-4666-B6DD-6D239667F389}" destId="{6C9FD6B9-8824-4FBF-8368-30C636DC9F67}" srcOrd="1" destOrd="0" presId="urn:microsoft.com/office/officeart/2005/8/layout/hProcess9"/>
    <dgm:cxn modelId="{4C9FDE94-D4B0-4140-8EC3-AC66DC112A95}" type="presParOf" srcId="{6C9FD6B9-8824-4FBF-8368-30C636DC9F67}" destId="{0274A09E-453C-4657-AEB0-6C9AC0511F4E}" srcOrd="0" destOrd="0" presId="urn:microsoft.com/office/officeart/2005/8/layout/hProcess9"/>
    <dgm:cxn modelId="{3FCD6818-1C95-4B08-8064-30AD51833041}" type="presParOf" srcId="{6C9FD6B9-8824-4FBF-8368-30C636DC9F67}" destId="{73AD9EA9-C3F2-4514-949A-58CD7997F42F}" srcOrd="1" destOrd="0" presId="urn:microsoft.com/office/officeart/2005/8/layout/hProcess9"/>
    <dgm:cxn modelId="{DF4F1912-6333-4F8E-B8D6-6832369F3A97}" type="presParOf" srcId="{6C9FD6B9-8824-4FBF-8368-30C636DC9F67}" destId="{1C16BB69-BE01-47A6-95A2-E8E0FFAD795F}" srcOrd="2" destOrd="0" presId="urn:microsoft.com/office/officeart/2005/8/layout/hProcess9"/>
    <dgm:cxn modelId="{5D5E0382-6508-40BA-8450-579391656020}" type="presParOf" srcId="{6C9FD6B9-8824-4FBF-8368-30C636DC9F67}" destId="{AFB4E4B8-D230-4E51-9B17-CB131C32B97E}" srcOrd="3" destOrd="0" presId="urn:microsoft.com/office/officeart/2005/8/layout/hProcess9"/>
    <dgm:cxn modelId="{625146E6-F238-4823-8967-9F598629EB73}" type="presParOf" srcId="{6C9FD6B9-8824-4FBF-8368-30C636DC9F67}" destId="{59DBFFDD-DFD0-4FE2-B0C6-AC145929EE5E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50A54E-62B2-490B-98AF-15835F33B9FF}">
      <dsp:nvSpPr>
        <dsp:cNvPr id="0" name=""/>
        <dsp:cNvSpPr/>
      </dsp:nvSpPr>
      <dsp:spPr>
        <a:xfrm>
          <a:off x="2295598" y="251272"/>
          <a:ext cx="1908790" cy="1908790"/>
        </a:xfrm>
        <a:prstGeom prst="pieWedge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Contribution to EU priorities and SDGs, Policy Coherence</a:t>
          </a:r>
          <a:endParaRPr lang="en-GB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54670" y="810344"/>
        <a:ext cx="1349718" cy="1349718"/>
      </dsp:txXfrm>
    </dsp:sp>
    <dsp:sp modelId="{C34EEDB6-8263-44CA-8CD1-ABB6BEF026E3}">
      <dsp:nvSpPr>
        <dsp:cNvPr id="0" name=""/>
        <dsp:cNvSpPr/>
      </dsp:nvSpPr>
      <dsp:spPr>
        <a:xfrm rot="5400000">
          <a:off x="4292554" y="220541"/>
          <a:ext cx="1908790" cy="1970253"/>
        </a:xfrm>
        <a:prstGeom prst="pieWedge">
          <a:avLst/>
        </a:prstGeom>
        <a:gradFill rotWithShape="0">
          <a:gsLst>
            <a:gs pos="0">
              <a:schemeClr val="accent2">
                <a:hueOff val="-4800000"/>
                <a:satOff val="-16668"/>
                <a:lumOff val="20000"/>
                <a:alphaOff val="0"/>
                <a:shade val="51000"/>
                <a:satMod val="130000"/>
              </a:schemeClr>
            </a:gs>
            <a:gs pos="80000">
              <a:schemeClr val="accent2">
                <a:hueOff val="-4800000"/>
                <a:satOff val="-16668"/>
                <a:lumOff val="20000"/>
                <a:alphaOff val="0"/>
                <a:shade val="93000"/>
                <a:satMod val="130000"/>
              </a:schemeClr>
            </a:gs>
            <a:gs pos="100000">
              <a:schemeClr val="accent2">
                <a:hueOff val="-4800000"/>
                <a:satOff val="-16668"/>
                <a:lumOff val="200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Subsidiarity / EU added value</a:t>
          </a:r>
          <a:endParaRPr lang="en-GB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4261823" y="810344"/>
        <a:ext cx="1393179" cy="1349718"/>
      </dsp:txXfrm>
    </dsp:sp>
    <dsp:sp modelId="{E77784FF-18B1-4BD5-A0FF-C4226CE4C192}">
      <dsp:nvSpPr>
        <dsp:cNvPr id="0" name=""/>
        <dsp:cNvSpPr/>
      </dsp:nvSpPr>
      <dsp:spPr>
        <a:xfrm rot="10800000">
          <a:off x="4239452" y="2237482"/>
          <a:ext cx="1992624" cy="1908790"/>
        </a:xfrm>
        <a:prstGeom prst="pieWedge">
          <a:avLst/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Simplification  </a:t>
          </a:r>
          <a:endParaRPr lang="en-GB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4239452" y="2237482"/>
        <a:ext cx="1408998" cy="1349718"/>
      </dsp:txXfrm>
    </dsp:sp>
    <dsp:sp modelId="{FDE31B58-F578-4703-BA65-2B934A52A488}">
      <dsp:nvSpPr>
        <dsp:cNvPr id="0" name=""/>
        <dsp:cNvSpPr/>
      </dsp:nvSpPr>
      <dsp:spPr>
        <a:xfrm rot="16200000">
          <a:off x="2300676" y="2223414"/>
          <a:ext cx="1908790" cy="1908790"/>
        </a:xfrm>
        <a:prstGeom prst="pieWedge">
          <a:avLst/>
        </a:prstGeom>
        <a:solidFill>
          <a:srgbClr val="F4B138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Budget </a:t>
          </a:r>
          <a:r>
            <a:rPr lang="fr-BE" sz="140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focused</a:t>
          </a:r>
          <a:r>
            <a:rPr lang="fr-BE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on </a:t>
          </a:r>
          <a:r>
            <a:rPr lang="fr-BE" sz="140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results</a:t>
          </a:r>
          <a:endParaRPr lang="en-GB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5400000">
        <a:off x="2859748" y="2223414"/>
        <a:ext cx="1349718" cy="1349718"/>
      </dsp:txXfrm>
    </dsp:sp>
    <dsp:sp modelId="{5097021F-63BE-445F-9171-D480AF56ED69}">
      <dsp:nvSpPr>
        <dsp:cNvPr id="0" name=""/>
        <dsp:cNvSpPr/>
      </dsp:nvSpPr>
      <dsp:spPr>
        <a:xfrm>
          <a:off x="3918952" y="1807399"/>
          <a:ext cx="659039" cy="573077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74FCE37-055A-45B9-8409-434B638AF544}">
      <dsp:nvSpPr>
        <dsp:cNvPr id="0" name=""/>
        <dsp:cNvSpPr/>
      </dsp:nvSpPr>
      <dsp:spPr>
        <a:xfrm rot="10800000">
          <a:off x="3918952" y="2027814"/>
          <a:ext cx="659039" cy="573077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4FD465-F97E-4B21-85B2-1C7FB623CF49}">
      <dsp:nvSpPr>
        <dsp:cNvPr id="0" name=""/>
        <dsp:cNvSpPr/>
      </dsp:nvSpPr>
      <dsp:spPr>
        <a:xfrm>
          <a:off x="690671" y="1491"/>
          <a:ext cx="2031026" cy="904952"/>
        </a:xfrm>
        <a:prstGeom prst="chevron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/>
            <a:t>Economic</a:t>
          </a:r>
          <a:endParaRPr lang="en-GB" sz="1200" kern="1200" dirty="0"/>
        </a:p>
      </dsp:txBody>
      <dsp:txXfrm>
        <a:off x="1143147" y="1491"/>
        <a:ext cx="1126074" cy="904952"/>
      </dsp:txXfrm>
    </dsp:sp>
    <dsp:sp modelId="{81EF899B-4323-4353-830E-DC90543E1380}">
      <dsp:nvSpPr>
        <dsp:cNvPr id="0" name=""/>
        <dsp:cNvSpPr/>
      </dsp:nvSpPr>
      <dsp:spPr>
        <a:xfrm>
          <a:off x="2411309" y="35284"/>
          <a:ext cx="3085439" cy="837366"/>
        </a:xfrm>
        <a:prstGeom prst="chevron">
          <a:avLst/>
        </a:prstGeom>
        <a:solidFill>
          <a:srgbClr val="CCECFF">
            <a:alpha val="89804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kern="1200" dirty="0" smtClean="0">
              <a:solidFill>
                <a:srgbClr val="0070C0"/>
              </a:solidFill>
            </a:rPr>
            <a:t>Foster a smart and </a:t>
          </a:r>
          <a:r>
            <a:rPr lang="en-US" sz="1400" kern="1200" noProof="0" dirty="0" smtClean="0">
              <a:solidFill>
                <a:srgbClr val="0070C0"/>
              </a:solidFill>
            </a:rPr>
            <a:t>resilient agricultural sector</a:t>
          </a:r>
          <a:endParaRPr lang="en-US" sz="1400" kern="1200" noProof="0" dirty="0">
            <a:solidFill>
              <a:srgbClr val="0070C0"/>
            </a:solidFill>
          </a:endParaRPr>
        </a:p>
      </dsp:txBody>
      <dsp:txXfrm>
        <a:off x="2829992" y="35284"/>
        <a:ext cx="2248073" cy="837366"/>
      </dsp:txXfrm>
    </dsp:sp>
    <dsp:sp modelId="{C3B56156-D0D4-4A7F-A9E7-998D7D2CD4B4}">
      <dsp:nvSpPr>
        <dsp:cNvPr id="0" name=""/>
        <dsp:cNvSpPr/>
      </dsp:nvSpPr>
      <dsp:spPr>
        <a:xfrm>
          <a:off x="690671" y="977414"/>
          <a:ext cx="2031026" cy="904952"/>
        </a:xfrm>
        <a:prstGeom prst="chevron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1" kern="1200" dirty="0" smtClean="0"/>
            <a:t>Environmental</a:t>
          </a:r>
          <a:endParaRPr lang="en-GB" sz="1000" kern="1200" dirty="0"/>
        </a:p>
      </dsp:txBody>
      <dsp:txXfrm>
        <a:off x="1143147" y="977414"/>
        <a:ext cx="1126074" cy="904952"/>
      </dsp:txXfrm>
    </dsp:sp>
    <dsp:sp modelId="{93D0E66A-434B-4952-A8FB-AF05013562EF}">
      <dsp:nvSpPr>
        <dsp:cNvPr id="0" name=""/>
        <dsp:cNvSpPr/>
      </dsp:nvSpPr>
      <dsp:spPr>
        <a:xfrm>
          <a:off x="2411309" y="1053094"/>
          <a:ext cx="3114430" cy="751110"/>
        </a:xfrm>
        <a:prstGeom prst="chevron">
          <a:avLst/>
        </a:prstGeom>
        <a:solidFill>
          <a:srgbClr val="CCFFCC">
            <a:alpha val="89804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rgbClr val="42A62A"/>
              </a:solidFill>
            </a:rPr>
            <a:t>Enhance environmental sustainability and </a:t>
          </a:r>
          <a:br>
            <a:rPr lang="en-GB" sz="1400" kern="1200" dirty="0" smtClean="0">
              <a:solidFill>
                <a:srgbClr val="42A62A"/>
              </a:solidFill>
            </a:rPr>
          </a:br>
          <a:r>
            <a:rPr lang="en-GB" sz="1400" kern="1200" dirty="0" smtClean="0">
              <a:solidFill>
                <a:srgbClr val="42A62A"/>
              </a:solidFill>
            </a:rPr>
            <a:t>climate-resilience</a:t>
          </a:r>
          <a:endParaRPr lang="en-GB" sz="1400" kern="1200" dirty="0">
            <a:solidFill>
              <a:srgbClr val="42A62A"/>
            </a:solidFill>
          </a:endParaRPr>
        </a:p>
      </dsp:txBody>
      <dsp:txXfrm>
        <a:off x="2786864" y="1053094"/>
        <a:ext cx="2363320" cy="751110"/>
      </dsp:txXfrm>
    </dsp:sp>
    <dsp:sp modelId="{6721BB8E-D8A6-442E-AE9A-8D059C2DDB8D}">
      <dsp:nvSpPr>
        <dsp:cNvPr id="0" name=""/>
        <dsp:cNvSpPr/>
      </dsp:nvSpPr>
      <dsp:spPr>
        <a:xfrm>
          <a:off x="690671" y="1953338"/>
          <a:ext cx="2031026" cy="904952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000" b="1" kern="1200" dirty="0" smtClean="0"/>
            <a:t>Social</a:t>
          </a:r>
          <a:endParaRPr lang="en-GB" sz="1000" b="1" kern="1200" dirty="0"/>
        </a:p>
      </dsp:txBody>
      <dsp:txXfrm>
        <a:off x="1143147" y="1953338"/>
        <a:ext cx="1126074" cy="904952"/>
      </dsp:txXfrm>
    </dsp:sp>
    <dsp:sp modelId="{0D219172-BF83-4FDE-8C10-315F60A48E4B}">
      <dsp:nvSpPr>
        <dsp:cNvPr id="0" name=""/>
        <dsp:cNvSpPr/>
      </dsp:nvSpPr>
      <dsp:spPr>
        <a:xfrm>
          <a:off x="2411309" y="2015427"/>
          <a:ext cx="3233105" cy="751110"/>
        </a:xfrm>
        <a:prstGeom prst="chevron">
          <a:avLst/>
        </a:prstGeom>
        <a:solidFill>
          <a:srgbClr val="FFFFCC">
            <a:alpha val="89804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rgbClr val="FFC000"/>
              </a:solidFill>
            </a:rPr>
            <a:t>Strengthen the socio-economic fabric of rural areas (including generational renewal) </a:t>
          </a:r>
          <a:endParaRPr lang="en-GB" sz="1400" kern="1200" dirty="0">
            <a:solidFill>
              <a:srgbClr val="FFC000"/>
            </a:solidFill>
          </a:endParaRPr>
        </a:p>
      </dsp:txBody>
      <dsp:txXfrm>
        <a:off x="2786864" y="2015427"/>
        <a:ext cx="2481995" cy="7511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FB8A75-E96A-4152-9C25-F152C85C6F2E}">
      <dsp:nvSpPr>
        <dsp:cNvPr id="0" name=""/>
        <dsp:cNvSpPr/>
      </dsp:nvSpPr>
      <dsp:spPr>
        <a:xfrm>
          <a:off x="457199" y="0"/>
          <a:ext cx="5181600" cy="3048000"/>
        </a:xfrm>
        <a:prstGeom prst="rightArrow">
          <a:avLst/>
        </a:prstGeom>
        <a:solidFill>
          <a:srgbClr val="0F5494"/>
        </a:solidFill>
        <a:ln>
          <a:solidFill>
            <a:srgbClr val="00B05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74A09E-453C-4657-AEB0-6C9AC0511F4E}">
      <dsp:nvSpPr>
        <dsp:cNvPr id="0" name=""/>
        <dsp:cNvSpPr/>
      </dsp:nvSpPr>
      <dsp:spPr>
        <a:xfrm>
          <a:off x="6548" y="914400"/>
          <a:ext cx="1962150" cy="1219200"/>
        </a:xfrm>
        <a:prstGeom prst="roundRect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Problem definition</a:t>
          </a:r>
          <a:endParaRPr lang="en-GB" sz="2200" kern="1200" dirty="0"/>
        </a:p>
      </dsp:txBody>
      <dsp:txXfrm>
        <a:off x="66064" y="973916"/>
        <a:ext cx="1843118" cy="1100168"/>
      </dsp:txXfrm>
    </dsp:sp>
    <dsp:sp modelId="{1C16BB69-BE01-47A6-95A2-E8E0FFAD795F}">
      <dsp:nvSpPr>
        <dsp:cNvPr id="0" name=""/>
        <dsp:cNvSpPr/>
      </dsp:nvSpPr>
      <dsp:spPr>
        <a:xfrm>
          <a:off x="2066924" y="914400"/>
          <a:ext cx="1962150" cy="1219200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Objectives</a:t>
          </a:r>
          <a:endParaRPr lang="en-GB" sz="2200" kern="1200" dirty="0"/>
        </a:p>
      </dsp:txBody>
      <dsp:txXfrm>
        <a:off x="2126440" y="973916"/>
        <a:ext cx="1843118" cy="1100168"/>
      </dsp:txXfrm>
    </dsp:sp>
    <dsp:sp modelId="{59DBFFDD-DFD0-4FE2-B0C6-AC145929EE5E}">
      <dsp:nvSpPr>
        <dsp:cNvPr id="0" name=""/>
        <dsp:cNvSpPr/>
      </dsp:nvSpPr>
      <dsp:spPr>
        <a:xfrm>
          <a:off x="4127301" y="914400"/>
          <a:ext cx="1962150" cy="121920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Policy options and assessment</a:t>
          </a:r>
          <a:endParaRPr lang="en-GB" sz="2200" kern="1200" dirty="0"/>
        </a:p>
      </dsp:txBody>
      <dsp:txXfrm>
        <a:off x="4186817" y="973916"/>
        <a:ext cx="1843118" cy="11001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0.48522</cdr:x>
      <cdr:y>0.8101</cdr:y>
    </cdr:from>
    <cdr:to>
      <cdr:x>0.97732</cdr:x>
      <cdr:y>0.88446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2241548" y="1936762"/>
          <a:ext cx="2273317" cy="1777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000" i="1">
              <a:latin typeface="Arial" panose="020B0604020202020204" pitchFamily="34" charset="0"/>
              <a:cs typeface="Arial" panose="020B0604020202020204" pitchFamily="34" charset="0"/>
            </a:rPr>
            <a:t>Source: IHS,VVA</a:t>
          </a:r>
          <a:r>
            <a:rPr lang="en-GB" sz="1000" i="1" baseline="0">
              <a:latin typeface="Arial" panose="020B0604020202020204" pitchFamily="34" charset="0"/>
              <a:cs typeface="Arial" panose="020B0604020202020204" pitchFamily="34" charset="0"/>
            </a:rPr>
            <a:t> and Point Topic</a:t>
          </a:r>
          <a:endParaRPr lang="en-GB" sz="1000" i="1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AC4541D-2D0E-4D7E-9563-ECADFFF757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1552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4538"/>
            <a:ext cx="6615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66F9A5A5-EB6C-4A38-83F9-F52C1C4BC9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9699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04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08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12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17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216" algn="l" defTabSz="9140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258" algn="l" defTabSz="9140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302" algn="l" defTabSz="9140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346" algn="l" defTabSz="9140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7861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5113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1DAEB1-8C38-4249-B946-5C720A59C6EB}" type="slidenum">
              <a:rPr lang="en-GB" altLang="en-US" smtClean="0"/>
              <a:pPr/>
              <a:t>10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127762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5113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1DAEB1-8C38-4249-B946-5C720A59C6EB}" type="slidenum">
              <a:rPr lang="en-GB" altLang="en-US" smtClean="0"/>
              <a:pPr/>
              <a:t>11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1131233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7861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7861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7861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7861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4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737735" indent="-283793" eaLnBrk="0" hangingPunct="0">
              <a:defRPr sz="74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1135173" indent="-227288" eaLnBrk="0" hangingPunct="0">
              <a:defRPr sz="74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1589115" indent="-227288" eaLnBrk="0" hangingPunct="0">
              <a:defRPr sz="74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2043693" indent="-227288" eaLnBrk="0" hangingPunct="0">
              <a:defRPr sz="74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2497635" indent="-227288" eaLnBrk="0" fontAlgn="base" hangingPunct="0">
              <a:spcBef>
                <a:spcPct val="0"/>
              </a:spcBef>
              <a:spcAft>
                <a:spcPct val="0"/>
              </a:spcAft>
              <a:defRPr sz="74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2951578" indent="-227288" eaLnBrk="0" fontAlgn="base" hangingPunct="0">
              <a:spcBef>
                <a:spcPct val="0"/>
              </a:spcBef>
              <a:spcAft>
                <a:spcPct val="0"/>
              </a:spcAft>
              <a:defRPr sz="74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3405520" indent="-227288" eaLnBrk="0" fontAlgn="base" hangingPunct="0">
              <a:spcBef>
                <a:spcPct val="0"/>
              </a:spcBef>
              <a:spcAft>
                <a:spcPct val="0"/>
              </a:spcAft>
              <a:defRPr sz="74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3859462" indent="-227288" eaLnBrk="0" fontAlgn="base" hangingPunct="0">
              <a:spcBef>
                <a:spcPct val="0"/>
              </a:spcBef>
              <a:spcAft>
                <a:spcPct val="0"/>
              </a:spcAft>
              <a:defRPr sz="74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FD6B5B87-C554-4064-A252-5A1CA24BF158}" type="slidenum">
              <a:rPr lang="en-GB" sz="1200" b="0">
                <a:solidFill>
                  <a:prstClr val="black"/>
                </a:solidFill>
                <a:latin typeface="Arial" panose="020B0604020202020204" pitchFamily="34" charset="0"/>
              </a:rPr>
              <a:pPr eaLnBrk="1" hangingPunct="1"/>
              <a:t>19</a:t>
            </a:fld>
            <a:endParaRPr lang="en-GB" sz="1200" b="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183" y="4715155"/>
            <a:ext cx="5441317" cy="44669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7861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5113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B5098A-9A5C-4124-8F61-7759246AB0A9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4297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786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5113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1DAEB1-8C38-4249-B946-5C720A59C6EB}" type="slidenum">
              <a:rPr lang="en-GB" altLang="en-US" smtClean="0"/>
              <a:pPr/>
              <a:t>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51505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5113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>
                <a:ea typeface="MS PGothic" pitchFamily="34" charset="-128"/>
                <a:cs typeface="ＭＳ Ｐゴシック" charset="0"/>
              </a:rPr>
              <a:t>              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B5098A-9A5C-4124-8F61-7759246AB0A9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454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5113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1DAEB1-8C38-4249-B946-5C720A59C6EB}" type="slidenum">
              <a:rPr lang="en-GB" altLang="en-US" smtClean="0"/>
              <a:pPr/>
              <a:t>5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9129540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7861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5113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1DAEB1-8C38-4249-B946-5C720A59C6EB}" type="slidenum">
              <a:rPr lang="en-GB" altLang="en-US" smtClean="0"/>
              <a:pPr/>
              <a:t>7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5505570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5113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1DAEB1-8C38-4249-B946-5C720A59C6EB}" type="slidenum">
              <a:rPr lang="en-GB" altLang="en-US" smtClean="0"/>
              <a:pPr/>
              <a:t>8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521818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5113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1DAEB1-8C38-4249-B946-5C720A59C6EB}" type="slidenum">
              <a:rPr lang="en-GB" altLang="en-US" smtClean="0"/>
              <a:pPr/>
              <a:t>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872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t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6.png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5.png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t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5.png"/><Relationship Id="rId7" Type="http://schemas.openxmlformats.org/officeDocument/2006/relationships/image" Target="../media/image24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6.png"/><Relationship Id="rId9" Type="http://schemas.openxmlformats.org/officeDocument/2006/relationships/image" Target="../media/image26.jpe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t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t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6.png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5.pn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t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6.png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5.png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844551"/>
            <a:ext cx="9144000" cy="4298950"/>
          </a:xfrm>
          <a:prstGeom prst="rect">
            <a:avLst/>
          </a:prstGeom>
          <a:solidFill>
            <a:srgbClr val="0F5494"/>
          </a:solidFill>
          <a:ln w="63500" algn="ctr">
            <a:noFill/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lIns="91408" tIns="45705" rIns="91408" bIns="45705"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 smtClean="0">
              <a:solidFill>
                <a:srgbClr val="FFFFFF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969" y="4827588"/>
            <a:ext cx="5111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0" y="1"/>
            <a:ext cx="9144000" cy="84455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8" tIns="45705" rIns="91408" bIns="45705" anchor="ctr"/>
          <a:lstStyle/>
          <a:p>
            <a:pPr algn="ctr" defTabSz="4570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850" y="268288"/>
            <a:ext cx="1354138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275606"/>
            <a:ext cx="4536504" cy="1566174"/>
          </a:xfrm>
        </p:spPr>
        <p:txBody>
          <a:bodyPr/>
          <a:lstStyle>
            <a:lvl1pPr>
              <a:defRPr sz="7600">
                <a:solidFill>
                  <a:srgbClr val="FFD62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949792"/>
            <a:ext cx="3744416" cy="1404156"/>
          </a:xfrm>
        </p:spPr>
        <p:txBody>
          <a:bodyPr/>
          <a:lstStyle>
            <a:lvl1pPr>
              <a:buNone/>
              <a:defRPr sz="3000" b="1" i="0">
                <a:solidFill>
                  <a:schemeClr val="bg1"/>
                </a:solidFill>
              </a:defRPr>
            </a:lvl1pPr>
            <a:lvl3pPr marL="228522" indent="-228522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570452"/>
            <a:ext cx="2133600" cy="3571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570452"/>
            <a:ext cx="2895600" cy="3571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570452"/>
            <a:ext cx="2133600" cy="3571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8A4FDA3-6134-4C41-8033-3FBAD6D9D70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9051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044" indent="0">
              <a:buNone/>
              <a:defRPr sz="2800"/>
            </a:lvl2pPr>
            <a:lvl3pPr marL="914085" indent="0">
              <a:buNone/>
              <a:defRPr sz="2400"/>
            </a:lvl3pPr>
            <a:lvl4pPr marL="1371129" indent="0">
              <a:buNone/>
              <a:defRPr sz="2000"/>
            </a:lvl4pPr>
            <a:lvl5pPr marL="1828173" indent="0">
              <a:buNone/>
              <a:defRPr sz="2000"/>
            </a:lvl5pPr>
            <a:lvl6pPr marL="2285216" indent="0">
              <a:buNone/>
              <a:defRPr sz="2000"/>
            </a:lvl6pPr>
            <a:lvl7pPr marL="2742258" indent="0">
              <a:buNone/>
              <a:defRPr sz="2000"/>
            </a:lvl7pPr>
            <a:lvl8pPr marL="3199302" indent="0">
              <a:buNone/>
              <a:defRPr sz="2000"/>
            </a:lvl8pPr>
            <a:lvl9pPr marL="3656346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42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044" indent="0">
              <a:buNone/>
              <a:defRPr sz="1200"/>
            </a:lvl2pPr>
            <a:lvl3pPr marL="914085" indent="0">
              <a:buNone/>
              <a:defRPr sz="1000"/>
            </a:lvl3pPr>
            <a:lvl4pPr marL="1371129" indent="0">
              <a:buNone/>
              <a:defRPr sz="900"/>
            </a:lvl4pPr>
            <a:lvl5pPr marL="1828173" indent="0">
              <a:buNone/>
              <a:defRPr sz="900"/>
            </a:lvl5pPr>
            <a:lvl6pPr marL="2285216" indent="0">
              <a:buNone/>
              <a:defRPr sz="900"/>
            </a:lvl6pPr>
            <a:lvl7pPr marL="2742258" indent="0">
              <a:buNone/>
              <a:defRPr sz="900"/>
            </a:lvl7pPr>
            <a:lvl8pPr marL="3199302" indent="0">
              <a:buNone/>
              <a:defRPr sz="900"/>
            </a:lvl8pPr>
            <a:lvl9pPr marL="365634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628C0-4447-4807-A03D-80B6279A35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84438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1" y="723900"/>
            <a:ext cx="5021263" cy="4426744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275606"/>
            <a:ext cx="4248472" cy="1836204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05094" y="3057804"/>
            <a:ext cx="4752528" cy="864394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5" name="Slide Number Placeholder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E70FA584-9459-440E-B1A7-14F611A65F9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2345686"/>
            <a:ext cx="1894945" cy="112338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723822"/>
            <a:ext cx="4138758" cy="16218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11" y="3469069"/>
            <a:ext cx="4151221" cy="168492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737" y="2345686"/>
            <a:ext cx="2246773" cy="1123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24345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 cstate="print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3900"/>
            <a:ext cx="9144000" cy="442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723900"/>
            <a:ext cx="4813300" cy="4426744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275606"/>
            <a:ext cx="4608512" cy="1836204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3381840"/>
            <a:ext cx="4705795" cy="864394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" name="Slide Number Placeholder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B3077AC8-1B21-4CFC-8DE3-91276129C70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018609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 cstate="print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723901"/>
            <a:ext cx="9156700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4" y="1762129"/>
            <a:ext cx="7343775" cy="1079897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4" y="3381375"/>
            <a:ext cx="7343775" cy="864394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6B59A3A0-3A85-4AF5-97D1-15D1D35BC20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4094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7B215-4857-4B8C-A3A3-7B325CA6DA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09354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4F0FE-008F-4813-AAED-266D8196886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448843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221582"/>
            <a:ext cx="4214812" cy="361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82" y="1221582"/>
            <a:ext cx="4214813" cy="361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CBC02-FFB3-45B7-8FF8-3807D211D85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830851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95AE7-7205-4EAA-9A73-C91B014F633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818542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88C3C-11C6-4471-8457-0F5B9D0767A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46122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D4671-3BA9-40DC-933A-BF3BAC8926B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969094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23334-66B0-41F7-B297-54D68DC564C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2739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D39EB-3BF4-44E3-98FC-DB6BF2300A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00504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9393F-058C-4957-803B-4ED52AEAA71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794560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B47D6-B220-4680-A4EA-22384398C84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58212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789385"/>
            <a:ext cx="2146300" cy="40505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789385"/>
            <a:ext cx="6286500" cy="40505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9B301-7F55-4AE4-A373-1EDE2D102BF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4192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842971"/>
            <a:ext cx="2058988" cy="36730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25" y="842971"/>
            <a:ext cx="6029325" cy="36730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E8F68-E0A8-4025-8351-FD5E3B97A4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797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56" y="125263"/>
            <a:ext cx="9156154" cy="501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669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23" y="723900"/>
            <a:ext cx="5021263" cy="4426744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 anchor="ctr"/>
          <a:lstStyle/>
          <a:p>
            <a:pPr marL="3175"/>
            <a:endParaRPr lang="en-US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275606"/>
            <a:ext cx="4248472" cy="1836204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05094" y="3057804"/>
            <a:ext cx="4752528" cy="864394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5" name="Slide Number Placeholder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 lIns="91408" tIns="45705" rIns="91408" bIns="45705"/>
          <a:lstStyle>
            <a:lvl1pPr algn="r">
              <a:defRPr sz="1400" b="0"/>
            </a:lvl1pPr>
          </a:lstStyle>
          <a:p>
            <a:pPr>
              <a:defRPr/>
            </a:pPr>
            <a:fld id="{E70FA584-9459-440E-B1A7-14F611A65F9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" y="2345718"/>
            <a:ext cx="1894945" cy="112338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723822"/>
            <a:ext cx="4138758" cy="16218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08" y="3469069"/>
            <a:ext cx="4151221" cy="168492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748" y="2345718"/>
            <a:ext cx="2246773" cy="1123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7474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 cstate="print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3900"/>
            <a:ext cx="9144000" cy="442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723900"/>
            <a:ext cx="4813300" cy="4426744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 anchor="ctr"/>
          <a:lstStyle/>
          <a:p>
            <a:pPr marL="3175"/>
            <a:endParaRPr lang="en-US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275606"/>
            <a:ext cx="4608512" cy="1836204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25" y="3381840"/>
            <a:ext cx="4705795" cy="864394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" name="Slide Number Placeholder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 lIns="91408" tIns="45705" rIns="91408" bIns="45705"/>
          <a:lstStyle>
            <a:lvl1pPr algn="r">
              <a:defRPr sz="1400" b="0"/>
            </a:lvl1pPr>
          </a:lstStyle>
          <a:p>
            <a:pPr>
              <a:defRPr/>
            </a:pPr>
            <a:fld id="{B3077AC8-1B21-4CFC-8DE3-91276129C70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36275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 cstate="print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723905"/>
            <a:ext cx="9156700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26" y="1762164"/>
            <a:ext cx="7343775" cy="1079897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26" y="3381375"/>
            <a:ext cx="7343775" cy="864394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 lIns="91408" tIns="45705" rIns="91408" bIns="45705"/>
          <a:lstStyle>
            <a:lvl1pPr algn="r">
              <a:defRPr sz="1400" b="0"/>
            </a:lvl1pPr>
          </a:lstStyle>
          <a:p>
            <a:pPr>
              <a:defRPr/>
            </a:pPr>
            <a:fld id="{6B59A3A0-3A85-4AF5-97D1-15D1D35BC20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4415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5357B215-4857-4B8C-A3A3-7B325CA6DA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48099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44" indent="0">
              <a:buNone/>
              <a:defRPr sz="1800"/>
            </a:lvl2pPr>
            <a:lvl3pPr marL="914085" indent="0">
              <a:buNone/>
              <a:defRPr sz="1600"/>
            </a:lvl3pPr>
            <a:lvl4pPr marL="1371129" indent="0">
              <a:buNone/>
              <a:defRPr sz="1400"/>
            </a:lvl4pPr>
            <a:lvl5pPr marL="1828173" indent="0">
              <a:buNone/>
              <a:defRPr sz="1400"/>
            </a:lvl5pPr>
            <a:lvl6pPr marL="2285216" indent="0">
              <a:buNone/>
              <a:defRPr sz="1400"/>
            </a:lvl6pPr>
            <a:lvl7pPr marL="2742258" indent="0">
              <a:buNone/>
              <a:defRPr sz="1400"/>
            </a:lvl7pPr>
            <a:lvl8pPr marL="3199302" indent="0">
              <a:buNone/>
              <a:defRPr sz="1400"/>
            </a:lvl8pPr>
            <a:lvl9pPr marL="3656346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3F34F0FE-008F-4813-AAED-266D8196886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1152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221582"/>
            <a:ext cx="4214812" cy="361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87" y="1221582"/>
            <a:ext cx="4214813" cy="361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DA4CBC02-FFB3-45B7-8FF8-3807D211D85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57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844551"/>
            <a:ext cx="9144000" cy="4298950"/>
          </a:xfrm>
          <a:prstGeom prst="rect">
            <a:avLst/>
          </a:prstGeom>
          <a:solidFill>
            <a:schemeClr val="bg1"/>
          </a:solidFill>
          <a:ln w="63500" algn="ctr">
            <a:noFill/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lIns="91408" tIns="45705" rIns="91408" bIns="45705"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 smtClean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1"/>
            <a:ext cx="9144000" cy="844550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8" tIns="45705" rIns="91408" bIns="45705" anchor="ctr"/>
          <a:lstStyle/>
          <a:p>
            <a:pPr algn="ctr" defTabSz="4570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850" y="268288"/>
            <a:ext cx="1354138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969" y="4827588"/>
            <a:ext cx="5111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275606"/>
            <a:ext cx="4536504" cy="1566174"/>
          </a:xfrm>
        </p:spPr>
        <p:txBody>
          <a:bodyPr/>
          <a:lstStyle>
            <a:lvl1pPr>
              <a:defRPr sz="7600">
                <a:solidFill>
                  <a:srgbClr val="FFD62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949792"/>
            <a:ext cx="3744416" cy="1404156"/>
          </a:xfrm>
        </p:spPr>
        <p:txBody>
          <a:bodyPr/>
          <a:lstStyle>
            <a:lvl1pPr>
              <a:buNone/>
              <a:defRPr sz="3000" b="1" i="0">
                <a:solidFill>
                  <a:schemeClr val="bg1"/>
                </a:solidFill>
              </a:defRPr>
            </a:lvl1pPr>
            <a:lvl3pPr marL="228522" indent="-228522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570452"/>
            <a:ext cx="2133600" cy="3571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570452"/>
            <a:ext cx="2895600" cy="3571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570452"/>
            <a:ext cx="2133600" cy="3571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1836452-7813-4F73-9229-064FC693A3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67003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44" indent="0">
              <a:buNone/>
              <a:defRPr sz="2000" b="1"/>
            </a:lvl2pPr>
            <a:lvl3pPr marL="914085" indent="0">
              <a:buNone/>
              <a:defRPr sz="1800" b="1"/>
            </a:lvl3pPr>
            <a:lvl4pPr marL="1371129" indent="0">
              <a:buNone/>
              <a:defRPr sz="1600" b="1"/>
            </a:lvl4pPr>
            <a:lvl5pPr marL="1828173" indent="0">
              <a:buNone/>
              <a:defRPr sz="1600" b="1"/>
            </a:lvl5pPr>
            <a:lvl6pPr marL="2285216" indent="0">
              <a:buNone/>
              <a:defRPr sz="1600" b="1"/>
            </a:lvl6pPr>
            <a:lvl7pPr marL="2742258" indent="0">
              <a:buNone/>
              <a:defRPr sz="1600" b="1"/>
            </a:lvl7pPr>
            <a:lvl8pPr marL="3199302" indent="0">
              <a:buNone/>
              <a:defRPr sz="1600" b="1"/>
            </a:lvl8pPr>
            <a:lvl9pPr marL="36563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4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44" indent="0">
              <a:buNone/>
              <a:defRPr sz="2000" b="1"/>
            </a:lvl2pPr>
            <a:lvl3pPr marL="914085" indent="0">
              <a:buNone/>
              <a:defRPr sz="1800" b="1"/>
            </a:lvl3pPr>
            <a:lvl4pPr marL="1371129" indent="0">
              <a:buNone/>
              <a:defRPr sz="1600" b="1"/>
            </a:lvl4pPr>
            <a:lvl5pPr marL="1828173" indent="0">
              <a:buNone/>
              <a:defRPr sz="1600" b="1"/>
            </a:lvl5pPr>
            <a:lvl6pPr marL="2285216" indent="0">
              <a:buNone/>
              <a:defRPr sz="1600" b="1"/>
            </a:lvl6pPr>
            <a:lvl7pPr marL="2742258" indent="0">
              <a:buNone/>
              <a:defRPr sz="1600" b="1"/>
            </a:lvl7pPr>
            <a:lvl8pPr marL="3199302" indent="0">
              <a:buNone/>
              <a:defRPr sz="1600" b="1"/>
            </a:lvl8pPr>
            <a:lvl9pPr marL="36563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CEB95AE7-7205-4EAA-9A73-C91B014F633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8874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1FE88C3C-11C6-4471-8457-0F5B9D0767A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52422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960D4671-3BA9-40DC-933A-BF3BAC8926B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12538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2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815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21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044" indent="0">
              <a:buNone/>
              <a:defRPr sz="1200"/>
            </a:lvl2pPr>
            <a:lvl3pPr marL="914085" indent="0">
              <a:buNone/>
              <a:defRPr sz="1000"/>
            </a:lvl3pPr>
            <a:lvl4pPr marL="1371129" indent="0">
              <a:buNone/>
              <a:defRPr sz="900"/>
            </a:lvl4pPr>
            <a:lvl5pPr marL="1828173" indent="0">
              <a:buNone/>
              <a:defRPr sz="900"/>
            </a:lvl5pPr>
            <a:lvl6pPr marL="2285216" indent="0">
              <a:buNone/>
              <a:defRPr sz="900"/>
            </a:lvl6pPr>
            <a:lvl7pPr marL="2742258" indent="0">
              <a:buNone/>
              <a:defRPr sz="900"/>
            </a:lvl7pPr>
            <a:lvl8pPr marL="3199302" indent="0">
              <a:buNone/>
              <a:defRPr sz="900"/>
            </a:lvl8pPr>
            <a:lvl9pPr marL="365634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E3523334-66B0-41F7-B297-54D68DC564C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50764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044" indent="0">
              <a:buNone/>
              <a:defRPr sz="2800"/>
            </a:lvl2pPr>
            <a:lvl3pPr marL="914085" indent="0">
              <a:buNone/>
              <a:defRPr sz="2400"/>
            </a:lvl3pPr>
            <a:lvl4pPr marL="1371129" indent="0">
              <a:buNone/>
              <a:defRPr sz="2000"/>
            </a:lvl4pPr>
            <a:lvl5pPr marL="1828173" indent="0">
              <a:buNone/>
              <a:defRPr sz="2000"/>
            </a:lvl5pPr>
            <a:lvl6pPr marL="2285216" indent="0">
              <a:buNone/>
              <a:defRPr sz="2000"/>
            </a:lvl6pPr>
            <a:lvl7pPr marL="2742258" indent="0">
              <a:buNone/>
              <a:defRPr sz="2000"/>
            </a:lvl7pPr>
            <a:lvl8pPr marL="3199302" indent="0">
              <a:buNone/>
              <a:defRPr sz="2000"/>
            </a:lvl8pPr>
            <a:lvl9pPr marL="3656346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3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044" indent="0">
              <a:buNone/>
              <a:defRPr sz="1200"/>
            </a:lvl2pPr>
            <a:lvl3pPr marL="914085" indent="0">
              <a:buNone/>
              <a:defRPr sz="1000"/>
            </a:lvl3pPr>
            <a:lvl4pPr marL="1371129" indent="0">
              <a:buNone/>
              <a:defRPr sz="900"/>
            </a:lvl4pPr>
            <a:lvl5pPr marL="1828173" indent="0">
              <a:buNone/>
              <a:defRPr sz="900"/>
            </a:lvl5pPr>
            <a:lvl6pPr marL="2285216" indent="0">
              <a:buNone/>
              <a:defRPr sz="900"/>
            </a:lvl6pPr>
            <a:lvl7pPr marL="2742258" indent="0">
              <a:buNone/>
              <a:defRPr sz="900"/>
            </a:lvl7pPr>
            <a:lvl8pPr marL="3199302" indent="0">
              <a:buNone/>
              <a:defRPr sz="900"/>
            </a:lvl8pPr>
            <a:lvl9pPr marL="365634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F969393F-058C-4957-803B-4ED52AEAA71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84392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B10B47D6-B220-4680-A4EA-22384398C84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42380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789385"/>
            <a:ext cx="2146300" cy="40505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789385"/>
            <a:ext cx="6286500" cy="40505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8569B301-7F55-4AE4-A373-1EDE2D102BF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34295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81355"/>
            <a:ext cx="9145475" cy="903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U:\02. External Communication\02.06 MEDIA_PRESS_DIGITAL-WEB\Graphic stuff\Future of CAP\Materiel CAP Have your say\arrow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1968" y="4488462"/>
            <a:ext cx="2644689" cy="65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604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2754" y="723603"/>
            <a:ext cx="5021263" cy="4426744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 anchor="ctr"/>
          <a:lstStyle/>
          <a:p>
            <a:pPr marL="3175"/>
            <a:endParaRPr lang="en-US"/>
          </a:p>
        </p:txBody>
      </p:sp>
      <p:pic>
        <p:nvPicPr>
          <p:cNvPr id="9" name="Picture 6" descr="G:\D_Repository\A_Workzone\10_Future of CAP (post 2013)\11_Legal Proposals\7_ppts\pictures 2013\200392720-00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719137"/>
            <a:ext cx="2209425" cy="2453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G:\D_Repository\A_Workzone\10_Future of CAP (post 2013)\11_Legal Proposals\7_ppts\pictures 2013\55843765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678" y="2061157"/>
            <a:ext cx="1008000" cy="111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G:\D_Repository\A_Workzone\10_Future of CAP (post 2013)\11_Legal Proposals\7_ppts\pictures 2013\95510563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398" y="2053325"/>
            <a:ext cx="1013033" cy="111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 descr="G:\D_Repository\A_Workzone\10_Future of CAP (post 2013)\11_Legal Proposals\7_ppts\pictures 2013\137221180_copy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425" y="719139"/>
            <a:ext cx="2016000" cy="1394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275606"/>
            <a:ext cx="4248472" cy="1836204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05094" y="3057804"/>
            <a:ext cx="4752528" cy="864394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3B7816D3-D941-4E32-BFC2-C701ACF1D9C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8" name="Picture 2" descr="G:\D_Repository\A_Workzone\10_Future of CAP (post 2013)\11_Legal Proposals\7_ppts\pictures 2013\93789739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3172546"/>
            <a:ext cx="1980000" cy="1986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 userDrawn="1"/>
        </p:nvSpPr>
        <p:spPr>
          <a:xfrm>
            <a:off x="4194000" y="4819500"/>
            <a:ext cx="792088" cy="324036"/>
          </a:xfrm>
          <a:prstGeom prst="rect">
            <a:avLst/>
          </a:prstGeom>
          <a:solidFill>
            <a:srgbClr val="42A6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8" tIns="45705" rIns="91408" bIns="45705" anchor="ctr"/>
          <a:lstStyle/>
          <a:p>
            <a:pPr defTabSz="4570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0" i="1" dirty="0" smtClean="0">
                <a:solidFill>
                  <a:srgbClr val="FFFFFF"/>
                </a:solidFill>
                <a:latin typeface="EC Square Sans Pro" panose="020B0506040000020004" pitchFamily="34" charset="0"/>
              </a:rPr>
              <a:t>Agriculture</a:t>
            </a:r>
          </a:p>
          <a:p>
            <a:pPr defTabSz="4570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0" i="1" dirty="0" smtClean="0">
                <a:solidFill>
                  <a:srgbClr val="FFFFFF"/>
                </a:solidFill>
                <a:latin typeface="EC Square Sans Pro" panose="020B0506040000020004" pitchFamily="34" charset="0"/>
              </a:rPr>
              <a:t>and Rural Development</a:t>
            </a:r>
            <a:endParaRPr lang="en-US" sz="800" b="0" i="1" dirty="0">
              <a:solidFill>
                <a:srgbClr val="FFFFFF"/>
              </a:solidFill>
              <a:latin typeface="EC Square Sans Pro" panose="020B05060400000200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600" y="140400"/>
            <a:ext cx="1583550" cy="826200"/>
          </a:xfrm>
          <a:prstGeom prst="rect">
            <a:avLst/>
          </a:prstGeom>
        </p:spPr>
      </p:pic>
      <p:pic>
        <p:nvPicPr>
          <p:cNvPr id="4" name="Picture 4" descr="G:\D_Repository\A_Workzone\10_Future of CAP (post 2013)\11_Legal Proposals\7_ppts\pictures 2013\99894606.jp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740" y="3172546"/>
            <a:ext cx="2296800" cy="1986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21311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3900"/>
            <a:ext cx="9144000" cy="442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723900"/>
            <a:ext cx="4813300" cy="4426744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275606"/>
            <a:ext cx="4608512" cy="1836204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16" y="3381840"/>
            <a:ext cx="4705795" cy="864394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9CDF8B13-E21A-4FE8-9A7C-F4A1DE5AB1C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6410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44" indent="0">
              <a:buNone/>
              <a:defRPr sz="1800"/>
            </a:lvl2pPr>
            <a:lvl3pPr marL="914085" indent="0">
              <a:buNone/>
              <a:defRPr sz="1600"/>
            </a:lvl3pPr>
            <a:lvl4pPr marL="1371129" indent="0">
              <a:buNone/>
              <a:defRPr sz="1400"/>
            </a:lvl4pPr>
            <a:lvl5pPr marL="1828173" indent="0">
              <a:buNone/>
              <a:defRPr sz="1400"/>
            </a:lvl5pPr>
            <a:lvl6pPr marL="2285216" indent="0">
              <a:buNone/>
              <a:defRPr sz="1400"/>
            </a:lvl6pPr>
            <a:lvl7pPr marL="2742258" indent="0">
              <a:buNone/>
              <a:defRPr sz="1400"/>
            </a:lvl7pPr>
            <a:lvl8pPr marL="3199302" indent="0">
              <a:buNone/>
              <a:defRPr sz="1400"/>
            </a:lvl8pPr>
            <a:lvl9pPr marL="3656346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59534-8829-40BE-9820-23CCBA924A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33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723905"/>
            <a:ext cx="9156700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26" y="1762155"/>
            <a:ext cx="7343775" cy="1079897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26" y="3381375"/>
            <a:ext cx="7343775" cy="864394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E91D8F81-7660-4D9C-BF7D-E26EE185A41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5402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7BB2E-9F9E-4BAA-AE43-CD66653A998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06806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44" indent="0">
              <a:buNone/>
              <a:defRPr sz="1800"/>
            </a:lvl2pPr>
            <a:lvl3pPr marL="914085" indent="0">
              <a:buNone/>
              <a:defRPr sz="1600"/>
            </a:lvl3pPr>
            <a:lvl4pPr marL="1371129" indent="0">
              <a:buNone/>
              <a:defRPr sz="1400"/>
            </a:lvl4pPr>
            <a:lvl5pPr marL="1828173" indent="0">
              <a:buNone/>
              <a:defRPr sz="1400"/>
            </a:lvl5pPr>
            <a:lvl6pPr marL="2285216" indent="0">
              <a:buNone/>
              <a:defRPr sz="1400"/>
            </a:lvl6pPr>
            <a:lvl7pPr marL="2742258" indent="0">
              <a:buNone/>
              <a:defRPr sz="1400"/>
            </a:lvl7pPr>
            <a:lvl8pPr marL="3199302" indent="0">
              <a:buNone/>
              <a:defRPr sz="1400"/>
            </a:lvl8pPr>
            <a:lvl9pPr marL="3656346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43B67-D9BB-4342-A53D-F8F29C86823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99244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221582"/>
            <a:ext cx="4214812" cy="361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87" y="1221582"/>
            <a:ext cx="4214813" cy="361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8B5FD-6EF8-4153-AB33-93FB0FC496A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2102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44" indent="0">
              <a:buNone/>
              <a:defRPr sz="2000" b="1"/>
            </a:lvl2pPr>
            <a:lvl3pPr marL="914085" indent="0">
              <a:buNone/>
              <a:defRPr sz="1800" b="1"/>
            </a:lvl3pPr>
            <a:lvl4pPr marL="1371129" indent="0">
              <a:buNone/>
              <a:defRPr sz="1600" b="1"/>
            </a:lvl4pPr>
            <a:lvl5pPr marL="1828173" indent="0">
              <a:buNone/>
              <a:defRPr sz="1600" b="1"/>
            </a:lvl5pPr>
            <a:lvl6pPr marL="2285216" indent="0">
              <a:buNone/>
              <a:defRPr sz="1600" b="1"/>
            </a:lvl6pPr>
            <a:lvl7pPr marL="2742258" indent="0">
              <a:buNone/>
              <a:defRPr sz="1600" b="1"/>
            </a:lvl7pPr>
            <a:lvl8pPr marL="3199302" indent="0">
              <a:buNone/>
              <a:defRPr sz="1600" b="1"/>
            </a:lvl8pPr>
            <a:lvl9pPr marL="36563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4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44" indent="0">
              <a:buNone/>
              <a:defRPr sz="2000" b="1"/>
            </a:lvl2pPr>
            <a:lvl3pPr marL="914085" indent="0">
              <a:buNone/>
              <a:defRPr sz="1800" b="1"/>
            </a:lvl3pPr>
            <a:lvl4pPr marL="1371129" indent="0">
              <a:buNone/>
              <a:defRPr sz="1600" b="1"/>
            </a:lvl4pPr>
            <a:lvl5pPr marL="1828173" indent="0">
              <a:buNone/>
              <a:defRPr sz="1600" b="1"/>
            </a:lvl5pPr>
            <a:lvl6pPr marL="2285216" indent="0">
              <a:buNone/>
              <a:defRPr sz="1600" b="1"/>
            </a:lvl6pPr>
            <a:lvl7pPr marL="2742258" indent="0">
              <a:buNone/>
              <a:defRPr sz="1600" b="1"/>
            </a:lvl7pPr>
            <a:lvl8pPr marL="3199302" indent="0">
              <a:buNone/>
              <a:defRPr sz="1600" b="1"/>
            </a:lvl8pPr>
            <a:lvl9pPr marL="36563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84154-7DC1-4C83-900B-E82C84F646E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97719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59D31-FFE7-4F2B-A330-7474E91694C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68802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7C5AB-1E28-48AE-B474-DA85D8A3C5D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03759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8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803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8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044" indent="0">
              <a:buNone/>
              <a:defRPr sz="1200"/>
            </a:lvl2pPr>
            <a:lvl3pPr marL="914085" indent="0">
              <a:buNone/>
              <a:defRPr sz="1000"/>
            </a:lvl3pPr>
            <a:lvl4pPr marL="1371129" indent="0">
              <a:buNone/>
              <a:defRPr sz="900"/>
            </a:lvl4pPr>
            <a:lvl5pPr marL="1828173" indent="0">
              <a:buNone/>
              <a:defRPr sz="900"/>
            </a:lvl5pPr>
            <a:lvl6pPr marL="2285216" indent="0">
              <a:buNone/>
              <a:defRPr sz="900"/>
            </a:lvl6pPr>
            <a:lvl7pPr marL="2742258" indent="0">
              <a:buNone/>
              <a:defRPr sz="900"/>
            </a:lvl7pPr>
            <a:lvl8pPr marL="3199302" indent="0">
              <a:buNone/>
              <a:defRPr sz="900"/>
            </a:lvl8pPr>
            <a:lvl9pPr marL="365634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EEF0F-52AD-440A-9BDD-31EC7AADD51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18422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044" indent="0">
              <a:buNone/>
              <a:defRPr sz="2800"/>
            </a:lvl2pPr>
            <a:lvl3pPr marL="914085" indent="0">
              <a:buNone/>
              <a:defRPr sz="2400"/>
            </a:lvl3pPr>
            <a:lvl4pPr marL="1371129" indent="0">
              <a:buNone/>
              <a:defRPr sz="2000"/>
            </a:lvl4pPr>
            <a:lvl5pPr marL="1828173" indent="0">
              <a:buNone/>
              <a:defRPr sz="2000"/>
            </a:lvl5pPr>
            <a:lvl6pPr marL="2285216" indent="0">
              <a:buNone/>
              <a:defRPr sz="2000"/>
            </a:lvl6pPr>
            <a:lvl7pPr marL="2742258" indent="0">
              <a:buNone/>
              <a:defRPr sz="2000"/>
            </a:lvl7pPr>
            <a:lvl8pPr marL="3199302" indent="0">
              <a:buNone/>
              <a:defRPr sz="2000"/>
            </a:lvl8pPr>
            <a:lvl9pPr marL="3656346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30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044" indent="0">
              <a:buNone/>
              <a:defRPr sz="1200"/>
            </a:lvl2pPr>
            <a:lvl3pPr marL="914085" indent="0">
              <a:buNone/>
              <a:defRPr sz="1000"/>
            </a:lvl3pPr>
            <a:lvl4pPr marL="1371129" indent="0">
              <a:buNone/>
              <a:defRPr sz="900"/>
            </a:lvl4pPr>
            <a:lvl5pPr marL="1828173" indent="0">
              <a:buNone/>
              <a:defRPr sz="900"/>
            </a:lvl5pPr>
            <a:lvl6pPr marL="2285216" indent="0">
              <a:buNone/>
              <a:defRPr sz="900"/>
            </a:lvl6pPr>
            <a:lvl7pPr marL="2742258" indent="0">
              <a:buNone/>
              <a:defRPr sz="900"/>
            </a:lvl7pPr>
            <a:lvl8pPr marL="3199302" indent="0">
              <a:buNone/>
              <a:defRPr sz="900"/>
            </a:lvl8pPr>
            <a:lvl9pPr marL="365634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31898-08BC-4274-A951-C44B133100C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19555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4EB45-312E-4BDA-A409-C9BAB481DBD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284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"/>
            <a:ext cx="9144000" cy="844550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8" tIns="45705" rIns="91408" bIns="45705" anchor="ctr"/>
          <a:lstStyle/>
          <a:p>
            <a:pPr algn="ctr" defTabSz="4570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850" y="268288"/>
            <a:ext cx="1354138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969" y="4827588"/>
            <a:ext cx="5111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167245"/>
            <a:ext cx="8229600" cy="7024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977686"/>
            <a:ext cx="8229600" cy="2538357"/>
          </a:xfrm>
        </p:spPr>
        <p:txBody>
          <a:bodyPr/>
          <a:lstStyle>
            <a:lvl1pPr marL="0" indent="-342783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42A62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570452"/>
            <a:ext cx="2133600" cy="3571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570452"/>
            <a:ext cx="2895600" cy="3571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570452"/>
            <a:ext cx="2133600" cy="3571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736FA61-AD18-4751-96A3-21918F9ADBC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4743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789385"/>
            <a:ext cx="2146300" cy="40505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789385"/>
            <a:ext cx="6286500" cy="40505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D39C9-8389-47B9-A822-3DBDFB49525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24325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9"/>
            <a:ext cx="9144000" cy="671513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8" tIns="45705" rIns="91408" bIns="45705" anchor="ctr"/>
          <a:lstStyle/>
          <a:p>
            <a:pPr algn="ctr" defTabSz="4570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58353"/>
            <a:ext cx="1620838" cy="93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51600"/>
            <a:ext cx="8229600" cy="432047"/>
          </a:xfrm>
        </p:spPr>
        <p:txBody>
          <a:bodyPr/>
          <a:lstStyle>
            <a:lvl1pPr algn="ctr">
              <a:defRPr sz="2400"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437624"/>
            <a:ext cx="8229600" cy="3348372"/>
          </a:xfrm>
        </p:spPr>
        <p:txBody>
          <a:bodyPr/>
          <a:lstStyle>
            <a:lvl1pPr marL="265022" indent="-265022">
              <a:buClr>
                <a:srgbClr val="0F5494"/>
              </a:buClr>
              <a:buSzPct val="120000"/>
              <a:buFont typeface="Arial" pitchFamily="34" charset="0"/>
              <a:buChar char="•"/>
              <a:defRPr sz="2000" i="0"/>
            </a:lvl1pPr>
            <a:lvl2pPr marL="630022" indent="-284065">
              <a:buClr>
                <a:srgbClr val="42A62A"/>
              </a:buClr>
              <a:tabLst/>
              <a:defRPr sz="1800" b="0">
                <a:solidFill>
                  <a:srgbClr val="000000"/>
                </a:solidFill>
              </a:defRPr>
            </a:lvl2pPr>
            <a:lvl3pPr marL="895043" indent="-228522">
              <a:spcBef>
                <a:spcPts val="600"/>
              </a:spcBef>
              <a:buFontTx/>
              <a:buChar char="-"/>
              <a:defRPr>
                <a:solidFill>
                  <a:srgbClr val="000000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157663" y="4948266"/>
            <a:ext cx="792162" cy="195263"/>
          </a:xfrm>
          <a:prstGeom prst="rect">
            <a:avLst/>
          </a:prstGeom>
          <a:solidFill>
            <a:srgbClr val="42A62A"/>
          </a:solidFill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B7FD9EAE-85F5-4917-9D8C-55FF6D63D84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6974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81355"/>
            <a:ext cx="9145475" cy="903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U:\02. External Communication\02.06 MEDIA_PRESS_DIGITAL-WEB\Graphic stuff\Future of CAP\Materiel CAP Have your say\arrow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1968" y="4488462"/>
            <a:ext cx="2644689" cy="65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487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:\D_Repository\A_Workzone\10_Future of CAP (post 2013)\11_Legal Proposals\7_ppts\pictures 2013\99894606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338" y="3113489"/>
            <a:ext cx="2316162" cy="20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4127504" y="723900"/>
            <a:ext cx="5021263" cy="4426744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 anchor="ctr"/>
          <a:lstStyle>
            <a:lvl1pPr marL="3175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ea typeface="ＭＳ Ｐゴシック" pitchFamily="34" charset="-128"/>
              <a:cs typeface="Arial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G:\D_Repository\A_Workzone\10_Future of CAP (post 2013)\11_Legal Proposals\7_ppts\pictures 2013\93789739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13489"/>
            <a:ext cx="1811338" cy="20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G:\D_Repository\A_Workzone\10_Future of CAP (post 2013)\11_Legal Proposals\7_ppts\pictures 2013\200392720-001.jp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9137"/>
            <a:ext cx="2127250" cy="2406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G:\D_Repository\A_Workzone\10_Future of CAP (post 2013)\11_Legal Proposals\7_ppts\pictures 2013\55843765.jp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6" y="2075264"/>
            <a:ext cx="1001713" cy="105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G:\D_Repository\A_Workzone\10_Future of CAP (post 2013)\11_Legal Proposals\7_ppts\pictures 2013\95510563.jp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78" y="2043117"/>
            <a:ext cx="1000125" cy="1079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 descr="G:\D_Repository\A_Workzone\10_Future of CAP (post 2013)\11_Legal Proposals\7_ppts\pictures 2013\137221180_copy.jp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0" y="719137"/>
            <a:ext cx="2000250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275606"/>
            <a:ext cx="4248472" cy="1836204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05094" y="3057804"/>
            <a:ext cx="4752528" cy="864394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CAE73465-14CE-4B94-B111-84B1DA82BFD7}" type="slidenum">
              <a:rPr lang="en-GB" altLang="da-DK"/>
              <a:pPr>
                <a:defRPr/>
              </a:pPr>
              <a:t>‹#›</a:t>
            </a:fld>
            <a:endParaRPr lang="en-GB" altLang="da-DK"/>
          </a:p>
        </p:txBody>
      </p:sp>
    </p:spTree>
    <p:extLst>
      <p:ext uri="{BB962C8B-B14F-4D97-AF65-F5344CB8AC3E}">
        <p14:creationId xmlns:p14="http://schemas.microsoft.com/office/powerpoint/2010/main" val="33185634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3900"/>
            <a:ext cx="9144000" cy="442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4127504" y="723900"/>
            <a:ext cx="5021263" cy="4426744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 anchor="ctr"/>
          <a:lstStyle>
            <a:lvl1pPr marL="3175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ea typeface="ＭＳ Ｐゴシック" pitchFamily="34" charset="-128"/>
              <a:cs typeface="Arial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275606"/>
            <a:ext cx="4248472" cy="1836204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960" y="3381840"/>
            <a:ext cx="4752528" cy="864394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70C26B46-F15B-4D79-967D-9AD21B29DECA}" type="slidenum">
              <a:rPr lang="en-GB" altLang="da-DK"/>
              <a:pPr>
                <a:defRPr/>
              </a:pPr>
              <a:t>‹#›</a:t>
            </a:fld>
            <a:endParaRPr lang="en-GB" altLang="da-DK"/>
          </a:p>
        </p:txBody>
      </p:sp>
    </p:spTree>
    <p:extLst>
      <p:ext uri="{BB962C8B-B14F-4D97-AF65-F5344CB8AC3E}">
        <p14:creationId xmlns:p14="http://schemas.microsoft.com/office/powerpoint/2010/main" val="245208864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3900"/>
            <a:ext cx="9144000" cy="442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723900"/>
            <a:ext cx="4813300" cy="4426744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 anchor="ctr"/>
          <a:lstStyle>
            <a:lvl1pPr marL="3175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ea typeface="ＭＳ Ｐゴシック" pitchFamily="34" charset="-128"/>
              <a:cs typeface="Arial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275606"/>
            <a:ext cx="4608512" cy="1836204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4" y="3381840"/>
            <a:ext cx="4705795" cy="864394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1A3C445B-2CDF-4B13-99A6-94DEF131D725}" type="slidenum">
              <a:rPr lang="en-GB" altLang="da-DK"/>
              <a:pPr>
                <a:defRPr/>
              </a:pPr>
              <a:t>‹#›</a:t>
            </a:fld>
            <a:endParaRPr lang="en-GB" altLang="da-DK"/>
          </a:p>
        </p:txBody>
      </p:sp>
    </p:spTree>
    <p:extLst>
      <p:ext uri="{BB962C8B-B14F-4D97-AF65-F5344CB8AC3E}">
        <p14:creationId xmlns:p14="http://schemas.microsoft.com/office/powerpoint/2010/main" val="388247976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723904"/>
            <a:ext cx="9156700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5" y="1762130"/>
            <a:ext cx="7343775" cy="1079897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5" y="3381375"/>
            <a:ext cx="7343775" cy="864394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31964F14-F075-4A66-BB1D-2B70F33597DE}" type="slidenum">
              <a:rPr lang="en-GB" altLang="da-DK"/>
              <a:pPr>
                <a:defRPr/>
              </a:pPr>
              <a:t>‹#›</a:t>
            </a:fld>
            <a:endParaRPr lang="en-GB" altLang="da-DK"/>
          </a:p>
        </p:txBody>
      </p:sp>
    </p:spTree>
    <p:extLst>
      <p:ext uri="{BB962C8B-B14F-4D97-AF65-F5344CB8AC3E}">
        <p14:creationId xmlns:p14="http://schemas.microsoft.com/office/powerpoint/2010/main" val="3470757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8F605-4AB9-4719-A43D-F5A3DBB34BE6}" type="slidenum">
              <a:rPr lang="en-GB" altLang="da-DK"/>
              <a:pPr>
                <a:defRPr/>
              </a:pPr>
              <a:t>‹#›</a:t>
            </a:fld>
            <a:endParaRPr lang="en-GB" altLang="da-DK"/>
          </a:p>
        </p:txBody>
      </p:sp>
    </p:spTree>
    <p:extLst>
      <p:ext uri="{BB962C8B-B14F-4D97-AF65-F5344CB8AC3E}">
        <p14:creationId xmlns:p14="http://schemas.microsoft.com/office/powerpoint/2010/main" val="15378632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44" indent="0">
              <a:buNone/>
              <a:defRPr sz="1800"/>
            </a:lvl2pPr>
            <a:lvl3pPr marL="914085" indent="0">
              <a:buNone/>
              <a:defRPr sz="1600"/>
            </a:lvl3pPr>
            <a:lvl4pPr marL="1371129" indent="0">
              <a:buNone/>
              <a:defRPr sz="1400"/>
            </a:lvl4pPr>
            <a:lvl5pPr marL="1828173" indent="0">
              <a:buNone/>
              <a:defRPr sz="1400"/>
            </a:lvl5pPr>
            <a:lvl6pPr marL="2285216" indent="0">
              <a:buNone/>
              <a:defRPr sz="1400"/>
            </a:lvl6pPr>
            <a:lvl7pPr marL="2742258" indent="0">
              <a:buNone/>
              <a:defRPr sz="1400"/>
            </a:lvl7pPr>
            <a:lvl8pPr marL="3199302" indent="0">
              <a:buNone/>
              <a:defRPr sz="1400"/>
            </a:lvl8pPr>
            <a:lvl9pPr marL="3656346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571BB-72DE-4F37-BB28-CAFCDFDB299D}" type="slidenum">
              <a:rPr lang="en-GB" altLang="da-DK"/>
              <a:pPr>
                <a:defRPr/>
              </a:pPr>
              <a:t>‹#›</a:t>
            </a:fld>
            <a:endParaRPr lang="en-GB" altLang="da-DK"/>
          </a:p>
        </p:txBody>
      </p:sp>
    </p:spTree>
    <p:extLst>
      <p:ext uri="{BB962C8B-B14F-4D97-AF65-F5344CB8AC3E}">
        <p14:creationId xmlns:p14="http://schemas.microsoft.com/office/powerpoint/2010/main" val="11623229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221582"/>
            <a:ext cx="4214812" cy="361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81" y="1221582"/>
            <a:ext cx="4214813" cy="361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B8A6A-5393-4F96-847F-2B885712B98F}" type="slidenum">
              <a:rPr lang="en-GB" altLang="da-DK"/>
              <a:pPr>
                <a:defRPr/>
              </a:pPr>
              <a:t>‹#›</a:t>
            </a:fld>
            <a:endParaRPr lang="en-GB" altLang="da-DK"/>
          </a:p>
        </p:txBody>
      </p:sp>
    </p:spTree>
    <p:extLst>
      <p:ext uri="{BB962C8B-B14F-4D97-AF65-F5344CB8AC3E}">
        <p14:creationId xmlns:p14="http://schemas.microsoft.com/office/powerpoint/2010/main" val="1503799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90702"/>
            <a:ext cx="4038600" cy="27253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90702"/>
            <a:ext cx="4038600" cy="27253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8C3FD-CA4F-459A-ADDA-D8484FCE2C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96259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44" indent="0">
              <a:buNone/>
              <a:defRPr sz="2000" b="1"/>
            </a:lvl2pPr>
            <a:lvl3pPr marL="914085" indent="0">
              <a:buNone/>
              <a:defRPr sz="1800" b="1"/>
            </a:lvl3pPr>
            <a:lvl4pPr marL="1371129" indent="0">
              <a:buNone/>
              <a:defRPr sz="1600" b="1"/>
            </a:lvl4pPr>
            <a:lvl5pPr marL="1828173" indent="0">
              <a:buNone/>
              <a:defRPr sz="1600" b="1"/>
            </a:lvl5pPr>
            <a:lvl6pPr marL="2285216" indent="0">
              <a:buNone/>
              <a:defRPr sz="1600" b="1"/>
            </a:lvl6pPr>
            <a:lvl7pPr marL="2742258" indent="0">
              <a:buNone/>
              <a:defRPr sz="1600" b="1"/>
            </a:lvl7pPr>
            <a:lvl8pPr marL="3199302" indent="0">
              <a:buNone/>
              <a:defRPr sz="1600" b="1"/>
            </a:lvl8pPr>
            <a:lvl9pPr marL="36563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44" indent="0">
              <a:buNone/>
              <a:defRPr sz="2000" b="1"/>
            </a:lvl2pPr>
            <a:lvl3pPr marL="914085" indent="0">
              <a:buNone/>
              <a:defRPr sz="1800" b="1"/>
            </a:lvl3pPr>
            <a:lvl4pPr marL="1371129" indent="0">
              <a:buNone/>
              <a:defRPr sz="1600" b="1"/>
            </a:lvl4pPr>
            <a:lvl5pPr marL="1828173" indent="0">
              <a:buNone/>
              <a:defRPr sz="1600" b="1"/>
            </a:lvl5pPr>
            <a:lvl6pPr marL="2285216" indent="0">
              <a:buNone/>
              <a:defRPr sz="1600" b="1"/>
            </a:lvl6pPr>
            <a:lvl7pPr marL="2742258" indent="0">
              <a:buNone/>
              <a:defRPr sz="1600" b="1"/>
            </a:lvl7pPr>
            <a:lvl8pPr marL="3199302" indent="0">
              <a:buNone/>
              <a:defRPr sz="1600" b="1"/>
            </a:lvl8pPr>
            <a:lvl9pPr marL="36563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497D0-DE84-4E7D-8F3F-A56ACC957A23}" type="slidenum">
              <a:rPr lang="en-GB" altLang="da-DK"/>
              <a:pPr>
                <a:defRPr/>
              </a:pPr>
              <a:t>‹#›</a:t>
            </a:fld>
            <a:endParaRPr lang="en-GB" altLang="da-DK"/>
          </a:p>
        </p:txBody>
      </p:sp>
    </p:spTree>
    <p:extLst>
      <p:ext uri="{BB962C8B-B14F-4D97-AF65-F5344CB8AC3E}">
        <p14:creationId xmlns:p14="http://schemas.microsoft.com/office/powerpoint/2010/main" val="99076949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A9652-923E-4434-94A5-2B0312041840}" type="slidenum">
              <a:rPr lang="en-GB" altLang="da-DK"/>
              <a:pPr>
                <a:defRPr/>
              </a:pPr>
              <a:t>‹#›</a:t>
            </a:fld>
            <a:endParaRPr lang="en-GB" altLang="da-DK"/>
          </a:p>
        </p:txBody>
      </p:sp>
    </p:spTree>
    <p:extLst>
      <p:ext uri="{BB962C8B-B14F-4D97-AF65-F5344CB8AC3E}">
        <p14:creationId xmlns:p14="http://schemas.microsoft.com/office/powerpoint/2010/main" val="32302164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B20A1-F1C6-4D96-B8B3-DA024F334BCA}" type="slidenum">
              <a:rPr lang="en-GB" altLang="da-DK"/>
              <a:pPr>
                <a:defRPr/>
              </a:pPr>
              <a:t>‹#›</a:t>
            </a:fld>
            <a:endParaRPr lang="en-GB" altLang="da-DK"/>
          </a:p>
        </p:txBody>
      </p:sp>
    </p:spTree>
    <p:extLst>
      <p:ext uri="{BB962C8B-B14F-4D97-AF65-F5344CB8AC3E}">
        <p14:creationId xmlns:p14="http://schemas.microsoft.com/office/powerpoint/2010/main" val="22984264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044" indent="0">
              <a:buNone/>
              <a:defRPr sz="1200"/>
            </a:lvl2pPr>
            <a:lvl3pPr marL="914085" indent="0">
              <a:buNone/>
              <a:defRPr sz="1000"/>
            </a:lvl3pPr>
            <a:lvl4pPr marL="1371129" indent="0">
              <a:buNone/>
              <a:defRPr sz="900"/>
            </a:lvl4pPr>
            <a:lvl5pPr marL="1828173" indent="0">
              <a:buNone/>
              <a:defRPr sz="900"/>
            </a:lvl5pPr>
            <a:lvl6pPr marL="2285216" indent="0">
              <a:buNone/>
              <a:defRPr sz="900"/>
            </a:lvl6pPr>
            <a:lvl7pPr marL="2742258" indent="0">
              <a:buNone/>
              <a:defRPr sz="900"/>
            </a:lvl7pPr>
            <a:lvl8pPr marL="3199302" indent="0">
              <a:buNone/>
              <a:defRPr sz="900"/>
            </a:lvl8pPr>
            <a:lvl9pPr marL="365634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B104C-E09E-4268-B71B-369391D29B32}" type="slidenum">
              <a:rPr lang="en-GB" altLang="da-DK"/>
              <a:pPr>
                <a:defRPr/>
              </a:pPr>
              <a:t>‹#›</a:t>
            </a:fld>
            <a:endParaRPr lang="en-GB" altLang="da-DK"/>
          </a:p>
        </p:txBody>
      </p:sp>
    </p:spTree>
    <p:extLst>
      <p:ext uri="{BB962C8B-B14F-4D97-AF65-F5344CB8AC3E}">
        <p14:creationId xmlns:p14="http://schemas.microsoft.com/office/powerpoint/2010/main" val="281145234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044" indent="0">
              <a:buNone/>
              <a:defRPr sz="2800"/>
            </a:lvl2pPr>
            <a:lvl3pPr marL="914085" indent="0">
              <a:buNone/>
              <a:defRPr sz="2400"/>
            </a:lvl3pPr>
            <a:lvl4pPr marL="1371129" indent="0">
              <a:buNone/>
              <a:defRPr sz="2000"/>
            </a:lvl4pPr>
            <a:lvl5pPr marL="1828173" indent="0">
              <a:buNone/>
              <a:defRPr sz="2000"/>
            </a:lvl5pPr>
            <a:lvl6pPr marL="2285216" indent="0">
              <a:buNone/>
              <a:defRPr sz="2000"/>
            </a:lvl6pPr>
            <a:lvl7pPr marL="2742258" indent="0">
              <a:buNone/>
              <a:defRPr sz="2000"/>
            </a:lvl7pPr>
            <a:lvl8pPr marL="3199302" indent="0">
              <a:buNone/>
              <a:defRPr sz="2000"/>
            </a:lvl8pPr>
            <a:lvl9pPr marL="3656346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044" indent="0">
              <a:buNone/>
              <a:defRPr sz="1200"/>
            </a:lvl2pPr>
            <a:lvl3pPr marL="914085" indent="0">
              <a:buNone/>
              <a:defRPr sz="1000"/>
            </a:lvl3pPr>
            <a:lvl4pPr marL="1371129" indent="0">
              <a:buNone/>
              <a:defRPr sz="900"/>
            </a:lvl4pPr>
            <a:lvl5pPr marL="1828173" indent="0">
              <a:buNone/>
              <a:defRPr sz="900"/>
            </a:lvl5pPr>
            <a:lvl6pPr marL="2285216" indent="0">
              <a:buNone/>
              <a:defRPr sz="900"/>
            </a:lvl6pPr>
            <a:lvl7pPr marL="2742258" indent="0">
              <a:buNone/>
              <a:defRPr sz="900"/>
            </a:lvl7pPr>
            <a:lvl8pPr marL="3199302" indent="0">
              <a:buNone/>
              <a:defRPr sz="900"/>
            </a:lvl8pPr>
            <a:lvl9pPr marL="365634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60635-D4D6-4AE8-AA96-22C3664CDA28}" type="slidenum">
              <a:rPr lang="en-GB" altLang="da-DK"/>
              <a:pPr>
                <a:defRPr/>
              </a:pPr>
              <a:t>‹#›</a:t>
            </a:fld>
            <a:endParaRPr lang="en-GB" altLang="da-DK"/>
          </a:p>
        </p:txBody>
      </p:sp>
    </p:spTree>
    <p:extLst>
      <p:ext uri="{BB962C8B-B14F-4D97-AF65-F5344CB8AC3E}">
        <p14:creationId xmlns:p14="http://schemas.microsoft.com/office/powerpoint/2010/main" val="304633151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2F2C6-6A5C-46A7-8AC2-3F418FFBD1F6}" type="slidenum">
              <a:rPr lang="en-GB" altLang="da-DK"/>
              <a:pPr>
                <a:defRPr/>
              </a:pPr>
              <a:t>‹#›</a:t>
            </a:fld>
            <a:endParaRPr lang="en-GB" altLang="da-DK"/>
          </a:p>
        </p:txBody>
      </p:sp>
    </p:spTree>
    <p:extLst>
      <p:ext uri="{BB962C8B-B14F-4D97-AF65-F5344CB8AC3E}">
        <p14:creationId xmlns:p14="http://schemas.microsoft.com/office/powerpoint/2010/main" val="261889985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789385"/>
            <a:ext cx="2146300" cy="40505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789385"/>
            <a:ext cx="6286500" cy="40505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9AC69-427B-4052-A057-BC394369B5C5}" type="slidenum">
              <a:rPr lang="en-GB" altLang="da-DK"/>
              <a:pPr>
                <a:defRPr/>
              </a:pPr>
              <a:t>‹#›</a:t>
            </a:fld>
            <a:endParaRPr lang="en-GB" altLang="da-DK"/>
          </a:p>
        </p:txBody>
      </p:sp>
    </p:spTree>
    <p:extLst>
      <p:ext uri="{BB962C8B-B14F-4D97-AF65-F5344CB8AC3E}">
        <p14:creationId xmlns:p14="http://schemas.microsoft.com/office/powerpoint/2010/main" val="230001162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81355"/>
            <a:ext cx="9145475" cy="903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U:\02. External Communication\02.06 MEDIA_PRESS_DIGITAL-WEB\Graphic stuff\Future of CAP\Materiel CAP Have your say\arrow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1968" y="4488462"/>
            <a:ext cx="2644689" cy="65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7605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27" y="723900"/>
            <a:ext cx="5021263" cy="4426744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 anchor="ctr"/>
          <a:lstStyle/>
          <a:p>
            <a:pPr marL="3175"/>
            <a:endParaRPr lang="en-US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275606"/>
            <a:ext cx="4248472" cy="1836204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05094" y="3057804"/>
            <a:ext cx="4752528" cy="864394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5" name="Slide Number Placeholder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 lIns="91408" tIns="45705" rIns="91408" bIns="45705"/>
          <a:lstStyle>
            <a:lvl1pPr algn="r">
              <a:defRPr sz="1400" b="0"/>
            </a:lvl1pPr>
          </a:lstStyle>
          <a:p>
            <a:pPr>
              <a:defRPr/>
            </a:pPr>
            <a:fld id="{E70FA584-9459-440E-B1A7-14F611A65F9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" y="2345727"/>
            <a:ext cx="1894945" cy="112338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723822"/>
            <a:ext cx="4138758" cy="16218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08" y="3469069"/>
            <a:ext cx="4151221" cy="168492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751" y="2345727"/>
            <a:ext cx="2246773" cy="1123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26681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 cstate="print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3900"/>
            <a:ext cx="9144000" cy="442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723900"/>
            <a:ext cx="4813300" cy="4426744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 anchor="ctr"/>
          <a:lstStyle/>
          <a:p>
            <a:pPr marL="3175"/>
            <a:endParaRPr lang="en-US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275606"/>
            <a:ext cx="4608512" cy="1836204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25" y="3381840"/>
            <a:ext cx="4705795" cy="864394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" name="Slide Number Placeholder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 lIns="91408" tIns="45705" rIns="91408" bIns="45705"/>
          <a:lstStyle>
            <a:lvl1pPr algn="r">
              <a:defRPr sz="1400" b="0"/>
            </a:lvl1pPr>
          </a:lstStyle>
          <a:p>
            <a:pPr>
              <a:defRPr/>
            </a:pPr>
            <a:fld id="{B3077AC8-1B21-4CFC-8DE3-91276129C70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5405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44" indent="0">
              <a:buNone/>
              <a:defRPr sz="2000" b="1"/>
            </a:lvl2pPr>
            <a:lvl3pPr marL="914085" indent="0">
              <a:buNone/>
              <a:defRPr sz="1800" b="1"/>
            </a:lvl3pPr>
            <a:lvl4pPr marL="1371129" indent="0">
              <a:buNone/>
              <a:defRPr sz="1600" b="1"/>
            </a:lvl4pPr>
            <a:lvl5pPr marL="1828173" indent="0">
              <a:buNone/>
              <a:defRPr sz="1600" b="1"/>
            </a:lvl5pPr>
            <a:lvl6pPr marL="2285216" indent="0">
              <a:buNone/>
              <a:defRPr sz="1600" b="1"/>
            </a:lvl6pPr>
            <a:lvl7pPr marL="2742258" indent="0">
              <a:buNone/>
              <a:defRPr sz="1600" b="1"/>
            </a:lvl7pPr>
            <a:lvl8pPr marL="3199302" indent="0">
              <a:buNone/>
              <a:defRPr sz="1600" b="1"/>
            </a:lvl8pPr>
            <a:lvl9pPr marL="36563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4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44" indent="0">
              <a:buNone/>
              <a:defRPr sz="2000" b="1"/>
            </a:lvl2pPr>
            <a:lvl3pPr marL="914085" indent="0">
              <a:buNone/>
              <a:defRPr sz="1800" b="1"/>
            </a:lvl3pPr>
            <a:lvl4pPr marL="1371129" indent="0">
              <a:buNone/>
              <a:defRPr sz="1600" b="1"/>
            </a:lvl4pPr>
            <a:lvl5pPr marL="1828173" indent="0">
              <a:buNone/>
              <a:defRPr sz="1600" b="1"/>
            </a:lvl5pPr>
            <a:lvl6pPr marL="2285216" indent="0">
              <a:buNone/>
              <a:defRPr sz="1600" b="1"/>
            </a:lvl6pPr>
            <a:lvl7pPr marL="2742258" indent="0">
              <a:buNone/>
              <a:defRPr sz="1600" b="1"/>
            </a:lvl7pPr>
            <a:lvl8pPr marL="3199302" indent="0">
              <a:buNone/>
              <a:defRPr sz="1600" b="1"/>
            </a:lvl8pPr>
            <a:lvl9pPr marL="36563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9D556-C292-4C3C-B38E-EE4ECCA2FB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51707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 cstate="print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723905"/>
            <a:ext cx="9156700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26" y="1762173"/>
            <a:ext cx="7343775" cy="1079897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26" y="3381375"/>
            <a:ext cx="7343775" cy="864394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 lIns="91408" tIns="45705" rIns="91408" bIns="45705"/>
          <a:lstStyle>
            <a:lvl1pPr algn="r">
              <a:defRPr sz="1400" b="0"/>
            </a:lvl1pPr>
          </a:lstStyle>
          <a:p>
            <a:pPr>
              <a:defRPr/>
            </a:pPr>
            <a:fld id="{6B59A3A0-3A85-4AF5-97D1-15D1D35BC20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560971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5357B215-4857-4B8C-A3A3-7B325CA6DA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2382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44" indent="0">
              <a:buNone/>
              <a:defRPr sz="1800"/>
            </a:lvl2pPr>
            <a:lvl3pPr marL="914085" indent="0">
              <a:buNone/>
              <a:defRPr sz="1600"/>
            </a:lvl3pPr>
            <a:lvl4pPr marL="1371129" indent="0">
              <a:buNone/>
              <a:defRPr sz="1400"/>
            </a:lvl4pPr>
            <a:lvl5pPr marL="1828173" indent="0">
              <a:buNone/>
              <a:defRPr sz="1400"/>
            </a:lvl5pPr>
            <a:lvl6pPr marL="2285216" indent="0">
              <a:buNone/>
              <a:defRPr sz="1400"/>
            </a:lvl6pPr>
            <a:lvl7pPr marL="2742258" indent="0">
              <a:buNone/>
              <a:defRPr sz="1400"/>
            </a:lvl7pPr>
            <a:lvl8pPr marL="3199302" indent="0">
              <a:buNone/>
              <a:defRPr sz="1400"/>
            </a:lvl8pPr>
            <a:lvl9pPr marL="3656346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3F34F0FE-008F-4813-AAED-266D8196886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631263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221582"/>
            <a:ext cx="4214812" cy="361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805" y="1221582"/>
            <a:ext cx="4214813" cy="361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DA4CBC02-FFB3-45B7-8FF8-3807D211D85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47587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44" indent="0">
              <a:buNone/>
              <a:defRPr sz="2000" b="1"/>
            </a:lvl2pPr>
            <a:lvl3pPr marL="914085" indent="0">
              <a:buNone/>
              <a:defRPr sz="1800" b="1"/>
            </a:lvl3pPr>
            <a:lvl4pPr marL="1371129" indent="0">
              <a:buNone/>
              <a:defRPr sz="1600" b="1"/>
            </a:lvl4pPr>
            <a:lvl5pPr marL="1828173" indent="0">
              <a:buNone/>
              <a:defRPr sz="1600" b="1"/>
            </a:lvl5pPr>
            <a:lvl6pPr marL="2285216" indent="0">
              <a:buNone/>
              <a:defRPr sz="1600" b="1"/>
            </a:lvl6pPr>
            <a:lvl7pPr marL="2742258" indent="0">
              <a:buNone/>
              <a:defRPr sz="1600" b="1"/>
            </a:lvl7pPr>
            <a:lvl8pPr marL="3199302" indent="0">
              <a:buNone/>
              <a:defRPr sz="1600" b="1"/>
            </a:lvl8pPr>
            <a:lvl9pPr marL="36563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52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44" indent="0">
              <a:buNone/>
              <a:defRPr sz="2000" b="1"/>
            </a:lvl2pPr>
            <a:lvl3pPr marL="914085" indent="0">
              <a:buNone/>
              <a:defRPr sz="1800" b="1"/>
            </a:lvl3pPr>
            <a:lvl4pPr marL="1371129" indent="0">
              <a:buNone/>
              <a:defRPr sz="1600" b="1"/>
            </a:lvl4pPr>
            <a:lvl5pPr marL="1828173" indent="0">
              <a:buNone/>
              <a:defRPr sz="1600" b="1"/>
            </a:lvl5pPr>
            <a:lvl6pPr marL="2285216" indent="0">
              <a:buNone/>
              <a:defRPr sz="1600" b="1"/>
            </a:lvl6pPr>
            <a:lvl7pPr marL="2742258" indent="0">
              <a:buNone/>
              <a:defRPr sz="1600" b="1"/>
            </a:lvl7pPr>
            <a:lvl8pPr marL="3199302" indent="0">
              <a:buNone/>
              <a:defRPr sz="1600" b="1"/>
            </a:lvl8pPr>
            <a:lvl9pPr marL="36563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52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CEB95AE7-7205-4EAA-9A73-C91B014F633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94623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1FE88C3C-11C6-4471-8457-0F5B9D0767A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853566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960D4671-3BA9-40DC-933A-BF3BAC8926B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673946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2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815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2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044" indent="0">
              <a:buNone/>
              <a:defRPr sz="1200"/>
            </a:lvl2pPr>
            <a:lvl3pPr marL="914085" indent="0">
              <a:buNone/>
              <a:defRPr sz="1000"/>
            </a:lvl3pPr>
            <a:lvl4pPr marL="1371129" indent="0">
              <a:buNone/>
              <a:defRPr sz="900"/>
            </a:lvl4pPr>
            <a:lvl5pPr marL="1828173" indent="0">
              <a:buNone/>
              <a:defRPr sz="900"/>
            </a:lvl5pPr>
            <a:lvl6pPr marL="2285216" indent="0">
              <a:buNone/>
              <a:defRPr sz="900"/>
            </a:lvl6pPr>
            <a:lvl7pPr marL="2742258" indent="0">
              <a:buNone/>
              <a:defRPr sz="900"/>
            </a:lvl7pPr>
            <a:lvl8pPr marL="3199302" indent="0">
              <a:buNone/>
              <a:defRPr sz="900"/>
            </a:lvl8pPr>
            <a:lvl9pPr marL="365634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E3523334-66B0-41F7-B297-54D68DC564C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421190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044" indent="0">
              <a:buNone/>
              <a:defRPr sz="2800"/>
            </a:lvl2pPr>
            <a:lvl3pPr marL="914085" indent="0">
              <a:buNone/>
              <a:defRPr sz="2400"/>
            </a:lvl3pPr>
            <a:lvl4pPr marL="1371129" indent="0">
              <a:buNone/>
              <a:defRPr sz="2000"/>
            </a:lvl4pPr>
            <a:lvl5pPr marL="1828173" indent="0">
              <a:buNone/>
              <a:defRPr sz="2000"/>
            </a:lvl5pPr>
            <a:lvl6pPr marL="2285216" indent="0">
              <a:buNone/>
              <a:defRPr sz="2000"/>
            </a:lvl6pPr>
            <a:lvl7pPr marL="2742258" indent="0">
              <a:buNone/>
              <a:defRPr sz="2000"/>
            </a:lvl7pPr>
            <a:lvl8pPr marL="3199302" indent="0">
              <a:buNone/>
              <a:defRPr sz="2000"/>
            </a:lvl8pPr>
            <a:lvl9pPr marL="3656346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48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044" indent="0">
              <a:buNone/>
              <a:defRPr sz="1200"/>
            </a:lvl2pPr>
            <a:lvl3pPr marL="914085" indent="0">
              <a:buNone/>
              <a:defRPr sz="1000"/>
            </a:lvl3pPr>
            <a:lvl4pPr marL="1371129" indent="0">
              <a:buNone/>
              <a:defRPr sz="900"/>
            </a:lvl4pPr>
            <a:lvl5pPr marL="1828173" indent="0">
              <a:buNone/>
              <a:defRPr sz="900"/>
            </a:lvl5pPr>
            <a:lvl6pPr marL="2285216" indent="0">
              <a:buNone/>
              <a:defRPr sz="900"/>
            </a:lvl6pPr>
            <a:lvl7pPr marL="2742258" indent="0">
              <a:buNone/>
              <a:defRPr sz="900"/>
            </a:lvl7pPr>
            <a:lvl8pPr marL="3199302" indent="0">
              <a:buNone/>
              <a:defRPr sz="900"/>
            </a:lvl8pPr>
            <a:lvl9pPr marL="365634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F969393F-058C-4957-803B-4ED52AEAA71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405822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B10B47D6-B220-4680-A4EA-22384398C84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544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79AEB-B4BE-4D61-B241-C2715A1A5C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52984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789385"/>
            <a:ext cx="2146300" cy="40505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789385"/>
            <a:ext cx="6286500" cy="40505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8569B301-7F55-4AE4-A373-1EDE2D102BF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08627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81364"/>
            <a:ext cx="9145475" cy="903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U:\02. External Communication\02.06 MEDIA_PRESS_DIGITAL-WEB\Graphic stuff\Future of CAP\Materiel CAP Have your say\arrow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1984" y="4488462"/>
            <a:ext cx="2644689" cy="65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993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1" y="723900"/>
            <a:ext cx="5021263" cy="4426744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275606"/>
            <a:ext cx="4248472" cy="1836204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05094" y="3057804"/>
            <a:ext cx="4752528" cy="864394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5" name="Slide Number Placeholder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E70FA584-9459-440E-B1A7-14F611A65F9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2345690"/>
            <a:ext cx="1894945" cy="112338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723822"/>
            <a:ext cx="4138758" cy="16218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11" y="3469069"/>
            <a:ext cx="4151221" cy="168492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737" y="2345690"/>
            <a:ext cx="2246773" cy="1123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62978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 cstate="print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3900"/>
            <a:ext cx="9144000" cy="442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723900"/>
            <a:ext cx="4813300" cy="4426744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275606"/>
            <a:ext cx="4608512" cy="1836204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3381840"/>
            <a:ext cx="4705795" cy="864394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" name="Slide Number Placeholder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B3077AC8-1B21-4CFC-8DE3-91276129C70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708058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 cstate="print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723901"/>
            <a:ext cx="9156700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4" y="1762133"/>
            <a:ext cx="7343775" cy="1079897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4" y="3381375"/>
            <a:ext cx="7343775" cy="864394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6B59A3A0-3A85-4AF5-97D1-15D1D35BC20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830334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7B215-4857-4B8C-A3A3-7B325CA6DA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358372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4F0FE-008F-4813-AAED-266D8196886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360970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221582"/>
            <a:ext cx="4214812" cy="361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84" y="1221582"/>
            <a:ext cx="4214813" cy="361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CBC02-FFB3-45B7-8FF8-3807D211D85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521094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95AE7-7205-4EAA-9A73-C91B014F633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179417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88C3C-11C6-4471-8457-0F5B9D0767A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628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2B59E-BBDB-4FC8-98CA-D62DCE5C18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65047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D4671-3BA9-40DC-933A-BF3BAC8926B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768378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5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23334-66B0-41F7-B297-54D68DC564C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225351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10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9393F-058C-4957-803B-4ED52AEAA71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446416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B47D6-B220-4680-A4EA-22384398C84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309817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789385"/>
            <a:ext cx="2146300" cy="40505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789385"/>
            <a:ext cx="6286500" cy="40505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9B301-7F55-4AE4-A373-1EDE2D102BF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834081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"/>
            <a:ext cx="9144000" cy="671513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58353"/>
            <a:ext cx="1620838" cy="93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51578"/>
            <a:ext cx="8229600" cy="432047"/>
          </a:xfrm>
        </p:spPr>
        <p:txBody>
          <a:bodyPr/>
          <a:lstStyle>
            <a:lvl1pPr algn="ctr">
              <a:defRPr sz="2400"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437624"/>
            <a:ext cx="8229600" cy="3348372"/>
          </a:xfrm>
        </p:spPr>
        <p:txBody>
          <a:bodyPr/>
          <a:lstStyle>
            <a:lvl1pPr marL="265113" indent="-265113">
              <a:buClr>
                <a:srgbClr val="0F5494"/>
              </a:buClr>
              <a:buSzPct val="120000"/>
              <a:buFont typeface="Arial" pitchFamily="34" charset="0"/>
              <a:buChar char="•"/>
              <a:defRPr sz="2000" i="0"/>
            </a:lvl1pPr>
            <a:lvl2pPr marL="630238" indent="-284163">
              <a:buClr>
                <a:srgbClr val="42A62A"/>
              </a:buClr>
              <a:tabLst/>
              <a:defRPr sz="1800" b="0">
                <a:solidFill>
                  <a:srgbClr val="000000"/>
                </a:solidFill>
              </a:defRPr>
            </a:lvl2pPr>
            <a:lvl3pPr marL="895350" indent="-228600">
              <a:spcBef>
                <a:spcPts val="600"/>
              </a:spcBef>
              <a:buFontTx/>
              <a:buChar char="-"/>
              <a:defRPr>
                <a:solidFill>
                  <a:srgbClr val="000000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157663" y="4948244"/>
            <a:ext cx="792162" cy="195263"/>
          </a:xfrm>
          <a:prstGeom prst="rect">
            <a:avLst/>
          </a:prstGeom>
          <a:solidFill>
            <a:srgbClr val="42A62A"/>
          </a:solidFill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B7FD9EAE-85F5-4917-9D8C-55FF6D63D84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52153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1" y="723900"/>
            <a:ext cx="5021263" cy="4426744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275606"/>
            <a:ext cx="4248472" cy="1836204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05094" y="3057804"/>
            <a:ext cx="4752528" cy="864394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5" name="Slide Number Placeholder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E70FA584-9459-440E-B1A7-14F611A65F9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2345683"/>
            <a:ext cx="1894945" cy="112338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723822"/>
            <a:ext cx="4138758" cy="16218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11" y="3469067"/>
            <a:ext cx="4151221" cy="168492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737" y="2345683"/>
            <a:ext cx="2246773" cy="1123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2592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 cstate="print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3900"/>
            <a:ext cx="9144000" cy="442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723900"/>
            <a:ext cx="4813300" cy="4426744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275606"/>
            <a:ext cx="4608512" cy="1836204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3381840"/>
            <a:ext cx="4705795" cy="864394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" name="Slide Number Placeholder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B3077AC8-1B21-4CFC-8DE3-91276129C70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519822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 cstate="print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723900"/>
            <a:ext cx="9156700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4" y="1762126"/>
            <a:ext cx="7343775" cy="1079897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4" y="3381375"/>
            <a:ext cx="7343775" cy="864394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6B59A3A0-3A85-4AF5-97D1-15D1D35BC20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861873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3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7B215-4857-4B8C-A3A3-7B325CA6DA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2453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2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815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2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044" indent="0">
              <a:buNone/>
              <a:defRPr sz="1200"/>
            </a:lvl2pPr>
            <a:lvl3pPr marL="914085" indent="0">
              <a:buNone/>
              <a:defRPr sz="1000"/>
            </a:lvl3pPr>
            <a:lvl4pPr marL="1371129" indent="0">
              <a:buNone/>
              <a:defRPr sz="900"/>
            </a:lvl4pPr>
            <a:lvl5pPr marL="1828173" indent="0">
              <a:buNone/>
              <a:defRPr sz="900"/>
            </a:lvl5pPr>
            <a:lvl6pPr marL="2285216" indent="0">
              <a:buNone/>
              <a:defRPr sz="900"/>
            </a:lvl6pPr>
            <a:lvl7pPr marL="2742258" indent="0">
              <a:buNone/>
              <a:defRPr sz="900"/>
            </a:lvl7pPr>
            <a:lvl8pPr marL="3199302" indent="0">
              <a:buNone/>
              <a:defRPr sz="900"/>
            </a:lvl8pPr>
            <a:lvl9pPr marL="365634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A7FD1-609F-48C6-A3AC-AD873E2ED9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20730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3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4F0FE-008F-4813-AAED-266D8196886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023435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221582"/>
            <a:ext cx="4214812" cy="361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6" y="1221582"/>
            <a:ext cx="4214813" cy="361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3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CBC02-FFB3-45B7-8FF8-3807D211D85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582581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3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95AE7-7205-4EAA-9A73-C91B014F633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94998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3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88C3C-11C6-4471-8457-0F5B9D0767A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532659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3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D4671-3BA9-40DC-933A-BF3BAC8926B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264164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3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23334-66B0-41F7-B297-54D68DC564C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76571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3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9393F-058C-4957-803B-4ED52AEAA71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504350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3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B47D6-B220-4680-A4EA-22384398C84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403954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789385"/>
            <a:ext cx="2146300" cy="40505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789385"/>
            <a:ext cx="6286500" cy="40505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3"/>
            <a:ext cx="628650" cy="17859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9B301-7F55-4AE4-A373-1EDE2D102BF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19365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71513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58353"/>
            <a:ext cx="1620838" cy="93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51571"/>
            <a:ext cx="8229600" cy="432047"/>
          </a:xfrm>
        </p:spPr>
        <p:txBody>
          <a:bodyPr/>
          <a:lstStyle>
            <a:lvl1pPr algn="ctr">
              <a:defRPr sz="2400"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437624"/>
            <a:ext cx="8229600" cy="3348372"/>
          </a:xfrm>
        </p:spPr>
        <p:txBody>
          <a:bodyPr/>
          <a:lstStyle>
            <a:lvl1pPr marL="265113" indent="-265113">
              <a:buClr>
                <a:srgbClr val="0F5494"/>
              </a:buClr>
              <a:buSzPct val="120000"/>
              <a:buFont typeface="Arial" pitchFamily="34" charset="0"/>
              <a:buChar char="•"/>
              <a:defRPr sz="2000" i="0"/>
            </a:lvl1pPr>
            <a:lvl2pPr marL="630238" indent="-284163">
              <a:buClr>
                <a:srgbClr val="42A62A"/>
              </a:buClr>
              <a:tabLst/>
              <a:defRPr sz="1800" b="0">
                <a:solidFill>
                  <a:srgbClr val="000000"/>
                </a:solidFill>
              </a:defRPr>
            </a:lvl2pPr>
            <a:lvl3pPr marL="895350" indent="-228600">
              <a:spcBef>
                <a:spcPts val="600"/>
              </a:spcBef>
              <a:buFontTx/>
              <a:buChar char="-"/>
              <a:defRPr>
                <a:solidFill>
                  <a:srgbClr val="000000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157663" y="4948237"/>
            <a:ext cx="792162" cy="195263"/>
          </a:xfrm>
          <a:prstGeom prst="rect">
            <a:avLst/>
          </a:prstGeom>
          <a:solidFill>
            <a:srgbClr val="42A62A"/>
          </a:solidFill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B7FD9EAE-85F5-4917-9D8C-55FF6D63D84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294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44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slideLayout" Target="../slideLayouts/slideLayout7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slideLayout" Target="../slideLayouts/slideLayout84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slideLayout" Target="../slideLayouts/slideLayout8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8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2" Type="http://schemas.openxmlformats.org/officeDocument/2006/relationships/slideLayout" Target="../slideLayouts/slideLayout87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95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Relationship Id="rId14" Type="http://schemas.openxmlformats.org/officeDocument/2006/relationships/slideLayout" Target="../slideLayouts/slideLayout9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842965"/>
            <a:ext cx="82296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8" tIns="45705" rIns="91408" bIns="457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90700"/>
            <a:ext cx="8229600" cy="272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Et dolor fragum</a:t>
            </a:r>
            <a:endParaRPr lang="en-GB" altLang="en-US" smtClean="0"/>
          </a:p>
          <a:p>
            <a:pPr lvl="1"/>
            <a:r>
              <a:rPr lang="en-GB" altLang="en-US" smtClean="0"/>
              <a:t>Et dolor fragum</a:t>
            </a:r>
          </a:p>
          <a:p>
            <a:pPr lvl="2"/>
            <a:r>
              <a:rPr lang="en-GB" altLang="en-US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53"/>
            <a:ext cx="21336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53"/>
            <a:ext cx="28956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53"/>
            <a:ext cx="21336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25CD9F0-71C1-4CBA-9CC6-2353AE2CB15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945" r:id="rId13"/>
  </p:sldLayoutIdLst>
  <p:txStyles>
    <p:titleStyle>
      <a:lvl1pPr marL="358652" indent="-358652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652" indent="-358652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652" indent="-358652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652" indent="-358652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652" indent="-358652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696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2737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29781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682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783" indent="-342783" algn="l" rtl="0" eaLnBrk="1" fontAlgn="base" hangingPunct="1">
        <a:spcBef>
          <a:spcPct val="20000"/>
        </a:spcBef>
        <a:spcAft>
          <a:spcPct val="0"/>
        </a:spcAft>
        <a:buClr>
          <a:srgbClr val="0F5494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695" indent="-285651" algn="l" rtl="0" eaLnBrk="1" fontAlgn="base" hangingPunct="1">
        <a:spcBef>
          <a:spcPct val="20000"/>
        </a:spcBef>
        <a:spcAft>
          <a:spcPct val="0"/>
        </a:spcAft>
        <a:buClr>
          <a:srgbClr val="42A62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2607" indent="-228522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599651" indent="-228522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6695" indent="-228522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3737" indent="-228522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0780" indent="-228522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7824" indent="-228522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4866" indent="-228522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44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85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29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73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16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8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02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46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9144000" cy="526256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8" tIns="45705" rIns="91408" bIns="45705" anchor="ctr"/>
          <a:lstStyle/>
          <a:p>
            <a:pPr algn="ctr" defTabSz="4570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789421"/>
            <a:ext cx="8585200" cy="378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8" tIns="45705" rIns="91408" bIns="457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7" y="1221582"/>
            <a:ext cx="8582025" cy="361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893469"/>
            <a:ext cx="2133600" cy="147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4893469"/>
            <a:ext cx="2895600" cy="147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pic>
        <p:nvPicPr>
          <p:cNvPr id="2057" name="Picture 2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4290"/>
            <a:ext cx="1620838" cy="93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9278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93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044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085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129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173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783" indent="-34278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695" indent="-285651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2607" indent="-228522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599651" indent="-228522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6695" indent="-228522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3737" indent="-22852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0780" indent="-22852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7824" indent="-22852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4866" indent="-22852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44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85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29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73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16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8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02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46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789411"/>
            <a:ext cx="8585200" cy="378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8" tIns="45705" rIns="91408" bIns="457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7" y="1221582"/>
            <a:ext cx="8582025" cy="361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893469"/>
            <a:ext cx="2133600" cy="147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4893469"/>
            <a:ext cx="2895600" cy="147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1"/>
            <a:ext cx="9144000" cy="526256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8" tIns="45705" rIns="91408" bIns="45705" anchor="ctr"/>
          <a:lstStyle/>
          <a:p>
            <a:pPr algn="ctr" defTabSz="4570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215" y="4994673"/>
            <a:ext cx="611187" cy="148828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8" tIns="45705" rIns="91408" bIns="45705" anchor="ctr"/>
          <a:lstStyle/>
          <a:p>
            <a:pPr algn="ctr" defTabSz="4570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4976814"/>
            <a:ext cx="628650" cy="17859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CD1DF68-FBEE-49DC-90A8-E9B615548E0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4290"/>
            <a:ext cx="1620838" cy="93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881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  <p:sldLayoutId id="2147483867" r:id="rId13"/>
    <p:sldLayoutId id="2147483868" r:id="rId14"/>
    <p:sldLayoutId id="2147483937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044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085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129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173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783" indent="-34278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695" indent="-285651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2607" indent="-228522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599651" indent="-228522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6695" indent="-228522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3737" indent="-22852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0780" indent="-22852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7824" indent="-22852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4866" indent="-22852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44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85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29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73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16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8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02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46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789386"/>
            <a:ext cx="8585200" cy="378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8" tIns="45705" rIns="91408" bIns="457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221582"/>
            <a:ext cx="8582025" cy="361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893469"/>
            <a:ext cx="2133600" cy="147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4893469"/>
            <a:ext cx="2895600" cy="147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1"/>
            <a:ext cx="9144000" cy="526256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8" tIns="45705" rIns="91408" bIns="45705" anchor="ctr"/>
          <a:lstStyle/>
          <a:p>
            <a:pPr algn="ctr" defTabSz="4570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94" y="4994673"/>
            <a:ext cx="611187" cy="148828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8" tIns="45705" rIns="91408" bIns="45705" anchor="ctr"/>
          <a:lstStyle/>
          <a:p>
            <a:pPr algn="ctr" defTabSz="4570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4976814"/>
            <a:ext cx="628650" cy="17859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FFFFFF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fld id="{A64C1E8E-2D8B-449B-A952-07C31FABE4B7}" type="slidenum">
              <a:rPr lang="en-GB" altLang="da-DK"/>
              <a:pPr>
                <a:defRPr/>
              </a:pPr>
              <a:t>‹#›</a:t>
            </a:fld>
            <a:endParaRPr lang="en-GB" altLang="da-DK"/>
          </a:p>
        </p:txBody>
      </p:sp>
      <p:pic>
        <p:nvPicPr>
          <p:cNvPr id="2057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4289"/>
            <a:ext cx="1620838" cy="93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2928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  <p:sldLayoutId id="2147483928" r:id="rId12"/>
    <p:sldLayoutId id="2147483929" r:id="rId13"/>
    <p:sldLayoutId id="2147483930" r:id="rId14"/>
    <p:sldLayoutId id="214748394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044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085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129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173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783" indent="-34278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695" indent="-285651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2607" indent="-228522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599651" indent="-228522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6695" indent="-228522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3737" indent="-22852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0780" indent="-22852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7824" indent="-22852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4866" indent="-22852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44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85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29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73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16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8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02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46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9144000" cy="526256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8" tIns="45705" rIns="91408" bIns="45705" anchor="ctr"/>
          <a:lstStyle/>
          <a:p>
            <a:pPr algn="ctr" defTabSz="4570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789430"/>
            <a:ext cx="8585200" cy="378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8" tIns="45705" rIns="91408" bIns="457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7" y="1221582"/>
            <a:ext cx="8582025" cy="361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893469"/>
            <a:ext cx="2133600" cy="147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4893469"/>
            <a:ext cx="2895600" cy="147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pic>
        <p:nvPicPr>
          <p:cNvPr id="2057" name="Picture 2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4290"/>
            <a:ext cx="1620838" cy="93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1977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  <p:sldLayoutId id="2147483958" r:id="rId12"/>
    <p:sldLayoutId id="2147483959" r:id="rId13"/>
    <p:sldLayoutId id="2147483960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044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085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129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173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783" indent="-34278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695" indent="-285651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2607" indent="-228522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599651" indent="-228522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6695" indent="-228522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3737" indent="-22852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0780" indent="-22852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7824" indent="-22852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4866" indent="-22852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44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85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29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73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16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8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02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46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9144000" cy="526256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789392"/>
            <a:ext cx="8585200" cy="378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221582"/>
            <a:ext cx="8582025" cy="361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893469"/>
            <a:ext cx="2133600" cy="147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4893469"/>
            <a:ext cx="2895600" cy="147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pic>
        <p:nvPicPr>
          <p:cNvPr id="2057" name="Picture 2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4290"/>
            <a:ext cx="1620838" cy="93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3676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  <p:sldLayoutId id="2147483973" r:id="rId12"/>
    <p:sldLayoutId id="2147483974" r:id="rId13"/>
    <p:sldLayoutId id="214748397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9144000" cy="526256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789385"/>
            <a:ext cx="8585200" cy="378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221582"/>
            <a:ext cx="8582025" cy="361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893469"/>
            <a:ext cx="2133600" cy="147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4893469"/>
            <a:ext cx="2895600" cy="147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pic>
        <p:nvPicPr>
          <p:cNvPr id="2057" name="Picture 2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4288"/>
            <a:ext cx="1620838" cy="93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6436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9144000" cy="526256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789388"/>
            <a:ext cx="8585200" cy="378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221582"/>
            <a:ext cx="8582025" cy="361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893469"/>
            <a:ext cx="2133600" cy="147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4893469"/>
            <a:ext cx="2895600" cy="147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pic>
        <p:nvPicPr>
          <p:cNvPr id="2057" name="Picture 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4290"/>
            <a:ext cx="1620838" cy="93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378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  <p:sldLayoutId id="2147484003" r:id="rId12"/>
    <p:sldLayoutId id="214748400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7" Type="http://schemas.openxmlformats.org/officeDocument/2006/relationships/image" Target="../media/image38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8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3.x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agriculture/consultations/cap-modernising/2017_en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06565" y="1419622"/>
            <a:ext cx="3929931" cy="3703782"/>
          </a:xfrm>
          <a:prstGeom prst="rect">
            <a:avLst/>
          </a:prstGeom>
          <a:noFill/>
        </p:spPr>
        <p:txBody>
          <a:bodyPr wrap="square" lIns="35570" tIns="17785" rIns="35570" bIns="17785" rtlCol="0">
            <a:spAutoFit/>
          </a:bodyPr>
          <a:lstStyle/>
          <a:p>
            <a:pPr algn="ctr"/>
            <a:r>
              <a:rPr lang="en-GB" sz="2400" kern="0" dirty="0">
                <a:solidFill>
                  <a:srgbClr val="FFFFFF"/>
                </a:solidFill>
                <a:latin typeface="+mn-lt"/>
              </a:rPr>
              <a:t>The new CAP-making EU farming smart and sustainable</a:t>
            </a:r>
            <a:endParaRPr lang="en-GB" sz="2400" baseline="30000" dirty="0">
              <a:solidFill>
                <a:schemeClr val="bg1"/>
              </a:solidFill>
              <a:latin typeface="+mn-lt"/>
            </a:endParaRPr>
          </a:p>
          <a:p>
            <a:pPr algn="ctr"/>
            <a:endParaRPr lang="en-GB" sz="1900" baseline="30000" dirty="0" smtClean="0">
              <a:solidFill>
                <a:schemeClr val="bg1"/>
              </a:solidFill>
              <a:latin typeface="+mn-lt"/>
            </a:endParaRPr>
          </a:p>
          <a:p>
            <a:pPr algn="ctr"/>
            <a:r>
              <a:rPr lang="en-GB" sz="1900" baseline="30000" dirty="0" smtClean="0">
                <a:solidFill>
                  <a:schemeClr val="bg1"/>
                </a:solidFill>
                <a:latin typeface="+mn-lt"/>
              </a:rPr>
              <a:t>Budapest, 18 October 2017</a:t>
            </a:r>
          </a:p>
          <a:p>
            <a:endParaRPr lang="en-GB" sz="1900" baseline="30000" dirty="0">
              <a:solidFill>
                <a:schemeClr val="bg1"/>
              </a:solidFill>
              <a:latin typeface="+mn-lt"/>
            </a:endParaRPr>
          </a:p>
          <a:p>
            <a:endParaRPr lang="en-GB" sz="1900" baseline="30000" dirty="0" smtClean="0">
              <a:solidFill>
                <a:schemeClr val="bg1"/>
              </a:solidFill>
              <a:latin typeface="+mn-lt"/>
            </a:endParaRPr>
          </a:p>
          <a:p>
            <a:pPr marL="0" indent="0" algn="r">
              <a:buClr>
                <a:srgbClr val="FFFFFF"/>
              </a:buClr>
            </a:pPr>
            <a:r>
              <a:rPr lang="en-GB" sz="1200" b="0" kern="0" dirty="0">
                <a:solidFill>
                  <a:srgbClr val="FFFFFF"/>
                </a:solidFill>
                <a:latin typeface="+mn-lt"/>
              </a:rPr>
              <a:t>DG Agriculture and Rural Development</a:t>
            </a:r>
          </a:p>
          <a:p>
            <a:pPr marL="0" indent="0" algn="r">
              <a:buClr>
                <a:srgbClr val="FFFFFF"/>
              </a:buClr>
            </a:pPr>
            <a:r>
              <a:rPr lang="en-GB" sz="1200" b="0" kern="0" dirty="0">
                <a:solidFill>
                  <a:srgbClr val="FFFFFF"/>
                </a:solidFill>
                <a:latin typeface="+mn-lt"/>
              </a:rPr>
              <a:t>European </a:t>
            </a:r>
            <a:r>
              <a:rPr lang="en-GB" sz="1200" b="0" kern="0" dirty="0" smtClean="0">
                <a:solidFill>
                  <a:srgbClr val="FFFFFF"/>
                </a:solidFill>
                <a:latin typeface="+mn-lt"/>
              </a:rPr>
              <a:t>Commission</a:t>
            </a:r>
          </a:p>
          <a:p>
            <a:pPr algn="r">
              <a:buClr>
                <a:srgbClr val="FFFFFF"/>
              </a:buClr>
            </a:pPr>
            <a:endParaRPr lang="en-GB" sz="1200" dirty="0" smtClean="0">
              <a:solidFill>
                <a:srgbClr val="FFFFFF"/>
              </a:solidFill>
              <a:latin typeface="+mn-lt"/>
            </a:endParaRPr>
          </a:p>
          <a:p>
            <a:pPr algn="r">
              <a:buClr>
                <a:srgbClr val="FFFFFF"/>
              </a:buClr>
            </a:pPr>
            <a:r>
              <a:rPr lang="en-GB" sz="1200" b="0" dirty="0" smtClean="0">
                <a:solidFill>
                  <a:srgbClr val="FFFFFF"/>
                </a:solidFill>
                <a:latin typeface="+mn-lt"/>
              </a:rPr>
              <a:t>Flavio COTURNI</a:t>
            </a:r>
            <a:endParaRPr lang="en-GB" sz="1200" b="0" dirty="0">
              <a:solidFill>
                <a:srgbClr val="FFFFFF"/>
              </a:solidFill>
              <a:latin typeface="+mn-lt"/>
            </a:endParaRPr>
          </a:p>
          <a:p>
            <a:pPr algn="r">
              <a:buClr>
                <a:srgbClr val="FFFFFF"/>
              </a:buClr>
            </a:pPr>
            <a:r>
              <a:rPr lang="en-GB" sz="1200" b="0" dirty="0">
                <a:solidFill>
                  <a:srgbClr val="FFFFFF"/>
                </a:solidFill>
                <a:latin typeface="+mn-lt"/>
              </a:rPr>
              <a:t>Head of Unit – Policy </a:t>
            </a:r>
            <a:r>
              <a:rPr lang="en-GB" sz="1200" b="0" dirty="0" smtClean="0">
                <a:solidFill>
                  <a:srgbClr val="FFFFFF"/>
                </a:solidFill>
                <a:latin typeface="+mn-lt"/>
              </a:rPr>
              <a:t>Perspectives</a:t>
            </a:r>
          </a:p>
          <a:p>
            <a:pPr>
              <a:buClr>
                <a:srgbClr val="FFFFFF"/>
              </a:buClr>
            </a:pPr>
            <a:endParaRPr lang="en-GB" sz="1200" dirty="0">
              <a:solidFill>
                <a:srgbClr val="FFFFFF"/>
              </a:solidFill>
              <a:latin typeface="+mn-lt"/>
            </a:endParaRPr>
          </a:p>
          <a:p>
            <a:pPr marL="0" indent="0">
              <a:buClr>
                <a:srgbClr val="FFFFFF"/>
              </a:buClr>
            </a:pPr>
            <a:endParaRPr lang="en-GB" sz="2000" kern="0" dirty="0">
              <a:solidFill>
                <a:srgbClr val="FFFFFF"/>
              </a:solidFill>
              <a:latin typeface="+mn-lt"/>
            </a:endParaRPr>
          </a:p>
          <a:p>
            <a:endParaRPr lang="en-GB" sz="19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72465" y="4545621"/>
            <a:ext cx="2785364" cy="302657"/>
          </a:xfrm>
          <a:prstGeom prst="rect">
            <a:avLst/>
          </a:prstGeom>
          <a:noFill/>
        </p:spPr>
        <p:txBody>
          <a:bodyPr wrap="square" lIns="35570" tIns="17785" rIns="35570" bIns="17785" rtlCol="0">
            <a:spAutoFit/>
          </a:bodyPr>
          <a:lstStyle/>
          <a:p>
            <a:r>
              <a:rPr lang="en-GB" sz="2600" baseline="30000">
                <a:solidFill>
                  <a:schemeClr val="bg1"/>
                </a:solidFill>
                <a:latin typeface="EC Square Sans Cond Pro" panose="020B0506040000020004" pitchFamily="34" charset="0"/>
              </a:rPr>
              <a:t>#FutureofCAP</a:t>
            </a:r>
          </a:p>
        </p:txBody>
      </p:sp>
    </p:spTree>
    <p:extLst>
      <p:ext uri="{BB962C8B-B14F-4D97-AF65-F5344CB8AC3E}">
        <p14:creationId xmlns:p14="http://schemas.microsoft.com/office/powerpoint/2010/main" val="140219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4936" y="771550"/>
            <a:ext cx="9144000" cy="379412"/>
          </a:xfrm>
        </p:spPr>
        <p:txBody>
          <a:bodyPr/>
          <a:lstStyle/>
          <a:p>
            <a:r>
              <a:rPr lang="en-GB" b="0" u="sng" dirty="0">
                <a:solidFill>
                  <a:srgbClr val="00B050"/>
                </a:solidFill>
              </a:rPr>
              <a:t>Next-generation broadband coverage in EU, 2010-15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60302195"/>
              </p:ext>
            </p:extLst>
          </p:nvPr>
        </p:nvGraphicFramePr>
        <p:xfrm>
          <a:off x="1115616" y="1131590"/>
          <a:ext cx="6696744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4283968" y="4978780"/>
            <a:ext cx="630000" cy="178200"/>
          </a:xfrm>
          <a:prstGeom prst="rect">
            <a:avLst/>
          </a:prstGeom>
          <a:solidFill>
            <a:srgbClr val="42A62A"/>
          </a:solidFill>
        </p:spPr>
        <p:txBody>
          <a:bodyPr/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7C1AB190-3418-43DD-A3CD-D8A096FCB2FD}" type="slidenum">
              <a:rPr lang="en-GB" sz="1100" smtClean="0"/>
              <a:pPr>
                <a:defRPr/>
              </a:pPr>
              <a:t>10</a:t>
            </a:fld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376504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788988"/>
            <a:ext cx="9144000" cy="377825"/>
          </a:xfrm>
        </p:spPr>
        <p:txBody>
          <a:bodyPr/>
          <a:lstStyle/>
          <a:p>
            <a:r>
              <a:rPr lang="en-GB" b="0" u="sng" dirty="0">
                <a:solidFill>
                  <a:srgbClr val="00B050"/>
                </a:solidFill>
              </a:rPr>
              <a:t>Poverty rate by type of region in EU-28, 2014</a:t>
            </a: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4283968" y="4978780"/>
            <a:ext cx="630000" cy="178200"/>
          </a:xfrm>
          <a:prstGeom prst="rect">
            <a:avLst/>
          </a:prstGeom>
          <a:solidFill>
            <a:srgbClr val="42A62A"/>
          </a:solidFill>
        </p:spPr>
        <p:txBody>
          <a:bodyPr/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7C1AB190-3418-43DD-A3CD-D8A096FCB2FD}" type="slidenum">
              <a:rPr lang="en-GB" sz="1100" smtClean="0"/>
              <a:pPr>
                <a:defRPr/>
              </a:pPr>
              <a:t>11</a:t>
            </a:fld>
            <a:endParaRPr lang="en-GB" sz="11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9601501"/>
              </p:ext>
            </p:extLst>
          </p:nvPr>
        </p:nvGraphicFramePr>
        <p:xfrm>
          <a:off x="1547664" y="1419622"/>
          <a:ext cx="6120680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91680" y="4509180"/>
            <a:ext cx="17281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900" b="0" i="1" dirty="0" smtClean="0">
                <a:solidFill>
                  <a:schemeClr val="tx1"/>
                </a:solidFill>
              </a:rPr>
              <a:t>Source: Eurostat</a:t>
            </a:r>
            <a:endParaRPr lang="en-GB" sz="900" b="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72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524594"/>
            <a:ext cx="9143999" cy="831003"/>
          </a:xfrm>
          <a:prstGeom prst="rect">
            <a:avLst/>
          </a:prstGeom>
          <a:noFill/>
        </p:spPr>
        <p:txBody>
          <a:bodyPr wrap="square" lIns="35566" tIns="17783" rIns="35566" bIns="17783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GB" sz="3100" baseline="30000" dirty="0">
                <a:solidFill>
                  <a:srgbClr val="808080">
                    <a:lumMod val="50000"/>
                  </a:srgbClr>
                </a:solidFill>
                <a:latin typeface="EC Square Sans Pro" panose="020B0506040000020004" pitchFamily="34" charset="0"/>
              </a:rPr>
              <a:t>	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916426620"/>
              </p:ext>
            </p:extLst>
          </p:nvPr>
        </p:nvGraphicFramePr>
        <p:xfrm>
          <a:off x="323528" y="1043778"/>
          <a:ext cx="8496944" cy="44082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itle 3"/>
          <p:cNvSpPr txBox="1">
            <a:spLocks/>
          </p:cNvSpPr>
          <p:nvPr/>
        </p:nvSpPr>
        <p:spPr>
          <a:xfrm>
            <a:off x="108520" y="800665"/>
            <a:ext cx="9144000" cy="4749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CA" sz="2000" b="0" u="sng" dirty="0" smtClean="0">
                <a:solidFill>
                  <a:srgbClr val="00B050"/>
                </a:solidFill>
              </a:rPr>
              <a:t>Cross-cutting challenges</a:t>
            </a:r>
            <a:endParaRPr lang="en-CA" sz="2000" b="0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74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3581719" y="4155926"/>
            <a:ext cx="3366545" cy="685440"/>
            <a:chOff x="3754398" y="3144203"/>
            <a:chExt cx="3438553" cy="794920"/>
          </a:xfrm>
        </p:grpSpPr>
        <p:sp>
          <p:nvSpPr>
            <p:cNvPr id="19" name="Chevron 18"/>
            <p:cNvSpPr/>
            <p:nvPr/>
          </p:nvSpPr>
          <p:spPr>
            <a:xfrm>
              <a:off x="3754398" y="3144203"/>
              <a:ext cx="3438553" cy="794920"/>
            </a:xfrm>
            <a:prstGeom prst="chevron">
              <a:avLst/>
            </a:prstGeom>
            <a:solidFill>
              <a:srgbClr val="FFCCCC">
                <a:alpha val="89804"/>
              </a:srgb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tint val="40000"/>
                <a:alpha val="90000"/>
                <a:hueOff val="-14400000"/>
                <a:satOff val="-19494"/>
                <a:lumOff val="16275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Chevron 4"/>
            <p:cNvSpPr/>
            <p:nvPr/>
          </p:nvSpPr>
          <p:spPr>
            <a:xfrm>
              <a:off x="4151858" y="3144203"/>
              <a:ext cx="2643633" cy="7949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" tIns="8890" rIns="0" bIns="889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1400" b="0" kern="1200" dirty="0" smtClean="0">
                  <a:solidFill>
                    <a:srgbClr val="C00000"/>
                  </a:solidFill>
                </a:rPr>
                <a:t>More </a:t>
              </a:r>
              <a:r>
                <a:rPr lang="fr-BE" sz="1400" b="0" kern="1200" dirty="0" err="1" smtClean="0">
                  <a:solidFill>
                    <a:srgbClr val="C00000"/>
                  </a:solidFill>
                </a:rPr>
                <a:t>subsidiarity</a:t>
              </a:r>
              <a:r>
                <a:rPr lang="fr-BE" sz="1400" b="0" kern="1200" dirty="0" smtClean="0">
                  <a:solidFill>
                    <a:srgbClr val="C00000"/>
                  </a:solidFill>
                </a:rPr>
                <a:t/>
              </a:r>
              <a:br>
                <a:rPr lang="fr-BE" sz="1400" b="0" kern="1200" dirty="0" smtClean="0">
                  <a:solidFill>
                    <a:srgbClr val="C00000"/>
                  </a:solidFill>
                </a:rPr>
              </a:br>
              <a:r>
                <a:rPr lang="fr-BE" sz="1400" b="0" kern="1200" dirty="0" smtClean="0">
                  <a:solidFill>
                    <a:srgbClr val="C00000"/>
                  </a:solidFill>
                </a:rPr>
                <a:t>More </a:t>
              </a:r>
              <a:r>
                <a:rPr lang="fr-BE" sz="1400" b="0" kern="1200" dirty="0" err="1" smtClean="0">
                  <a:solidFill>
                    <a:srgbClr val="C00000"/>
                  </a:solidFill>
                </a:rPr>
                <a:t>Knowledge</a:t>
              </a:r>
              <a:endParaRPr lang="en-GB" sz="1400" b="0" kern="1200" dirty="0">
                <a:solidFill>
                  <a:srgbClr val="C00000"/>
                </a:solidFill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51751" y="458875"/>
            <a:ext cx="8371202" cy="831003"/>
          </a:xfrm>
          <a:prstGeom prst="rect">
            <a:avLst/>
          </a:prstGeom>
          <a:noFill/>
        </p:spPr>
        <p:txBody>
          <a:bodyPr wrap="square" lIns="35566" tIns="17783" rIns="35566" bIns="17783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GB" sz="3100" baseline="30000" dirty="0">
                <a:solidFill>
                  <a:srgbClr val="808080">
                    <a:lumMod val="50000"/>
                  </a:srgbClr>
                </a:solidFill>
                <a:latin typeface="EC Square Sans Pro" panose="020B0506040000020004" pitchFamily="34" charset="0"/>
              </a:rPr>
              <a:t>	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" y="-630942"/>
            <a:ext cx="184731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5" rIns="91408" bIns="45705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51523" y="699542"/>
            <a:ext cx="8640959" cy="400079"/>
          </a:xfrm>
          <a:prstGeom prst="rect">
            <a:avLst/>
          </a:prstGeom>
          <a:noFill/>
        </p:spPr>
        <p:txBody>
          <a:bodyPr wrap="square" lIns="91408" tIns="45705" rIns="91408" bIns="45705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000" b="0" u="sng" dirty="0" smtClean="0">
                <a:solidFill>
                  <a:srgbClr val="00B05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Objectives for the future CAP</a:t>
            </a:r>
            <a:endParaRPr lang="en-GB" sz="2000" b="0" u="sng" dirty="0">
              <a:solidFill>
                <a:srgbClr val="00B05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905019" y="-84598"/>
            <a:ext cx="184731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5" rIns="91408" bIns="45705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endParaRPr lang="en-GB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905019" y="-84598"/>
            <a:ext cx="184731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5" rIns="91408" bIns="45705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endParaRPr lang="en-GB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4181019722"/>
              </p:ext>
            </p:extLst>
          </p:nvPr>
        </p:nvGraphicFramePr>
        <p:xfrm>
          <a:off x="1403648" y="1131119"/>
          <a:ext cx="6480720" cy="2859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Slide Number Placeholder 5"/>
          <p:cNvSpPr txBox="1">
            <a:spLocks/>
          </p:cNvSpPr>
          <p:nvPr/>
        </p:nvSpPr>
        <p:spPr bwMode="auto">
          <a:xfrm>
            <a:off x="4309450" y="4985382"/>
            <a:ext cx="628650" cy="178594"/>
          </a:xfrm>
          <a:prstGeom prst="rect">
            <a:avLst/>
          </a:prstGeom>
          <a:solidFill>
            <a:srgbClr val="2C6E1C"/>
          </a:solidFill>
          <a:ln>
            <a:noFill/>
          </a:ln>
          <a:effectLst/>
          <a:extLst/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eaLnBrk="1" hangingPunct="1"/>
            <a:fld id="{5B491772-24F1-43EF-AB23-FDDAC09E3150}" type="slidenum">
              <a:rPr lang="en-GB" sz="1000">
                <a:solidFill>
                  <a:schemeClr val="bg1"/>
                </a:solidFill>
              </a:rPr>
              <a:pPr eaLnBrk="1" hangingPunct="1"/>
              <a:t>13</a:t>
            </a:fld>
            <a:endParaRPr lang="en-GB" sz="1000" dirty="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123728" y="4155926"/>
            <a:ext cx="2188162" cy="685440"/>
            <a:chOff x="0" y="59058"/>
            <a:chExt cx="1815675" cy="864096"/>
          </a:xfrm>
        </p:grpSpPr>
        <p:sp>
          <p:nvSpPr>
            <p:cNvPr id="12" name="Rounded Rectangle 11"/>
            <p:cNvSpPr/>
            <p:nvPr/>
          </p:nvSpPr>
          <p:spPr>
            <a:xfrm>
              <a:off x="0" y="59058"/>
              <a:ext cx="1815675" cy="864096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42182" y="101240"/>
              <a:ext cx="1731311" cy="7797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26670" rIns="53340" bIns="2667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1400" kern="1200" dirty="0" smtClean="0"/>
                <a:t>Cross-</a:t>
              </a:r>
              <a:r>
                <a:rPr lang="fr-BE" sz="1400" kern="1200" dirty="0" err="1" smtClean="0"/>
                <a:t>cutting</a:t>
              </a:r>
              <a:endParaRPr lang="fr-BE" sz="1400" kern="12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79723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1751" y="458875"/>
            <a:ext cx="8371202" cy="831003"/>
          </a:xfrm>
          <a:prstGeom prst="rect">
            <a:avLst/>
          </a:prstGeom>
          <a:noFill/>
        </p:spPr>
        <p:txBody>
          <a:bodyPr wrap="square" lIns="35566" tIns="17783" rIns="35566" bIns="17783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GB" sz="3100" baseline="30000" dirty="0">
                <a:solidFill>
                  <a:srgbClr val="808080">
                    <a:lumMod val="50000"/>
                  </a:srgbClr>
                </a:solidFill>
                <a:latin typeface="EC Square Sans Pro" panose="020B0506040000020004" pitchFamily="34" charset="0"/>
              </a:rPr>
              <a:t>	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827584" y="1851670"/>
            <a:ext cx="8245816" cy="2160240"/>
          </a:xfrm>
          <a:prstGeom prst="rect">
            <a:avLst/>
          </a:prstGeom>
        </p:spPr>
        <p:txBody>
          <a:bodyPr/>
          <a:lstStyle>
            <a:lvl1pPr marL="342783" indent="-34278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defRPr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695" indent="-285651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1142607" indent="-22852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599651" indent="-228522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6695" indent="-22852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3737" indent="-228522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0780" indent="-228522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7824" indent="-228522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4866" indent="-228522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00100" lvl="1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fr-BE" sz="2000" b="0" i="1" kern="0" dirty="0" smtClean="0">
                <a:solidFill>
                  <a:srgbClr val="0F5494"/>
                </a:solidFill>
              </a:rPr>
              <a:t>Distribution of direct </a:t>
            </a:r>
            <a:r>
              <a:rPr lang="fr-BE" sz="2000" b="0" i="1" kern="0" dirty="0" err="1" smtClean="0">
                <a:solidFill>
                  <a:srgbClr val="0F5494"/>
                </a:solidFill>
              </a:rPr>
              <a:t>payments</a:t>
            </a:r>
            <a:r>
              <a:rPr lang="fr-BE" sz="2000" b="0" i="1" kern="0" dirty="0" smtClean="0">
                <a:solidFill>
                  <a:srgbClr val="0F5494"/>
                </a:solidFill>
              </a:rPr>
              <a:t>: </a:t>
            </a:r>
            <a:r>
              <a:rPr lang="fr-BE" sz="2000" b="0" i="1" kern="0" dirty="0" err="1" smtClean="0">
                <a:solidFill>
                  <a:srgbClr val="0F5494"/>
                </a:solidFill>
              </a:rPr>
              <a:t>is</a:t>
            </a:r>
            <a:r>
              <a:rPr lang="fr-BE" sz="2000" b="0" i="1" kern="0" dirty="0" smtClean="0">
                <a:solidFill>
                  <a:srgbClr val="0F5494"/>
                </a:solidFill>
              </a:rPr>
              <a:t> </a:t>
            </a:r>
            <a:r>
              <a:rPr lang="fr-BE" sz="2000" b="0" i="1" kern="0" dirty="0" err="1" smtClean="0">
                <a:solidFill>
                  <a:srgbClr val="0F5494"/>
                </a:solidFill>
              </a:rPr>
              <a:t>it</a:t>
            </a:r>
            <a:r>
              <a:rPr lang="fr-BE" sz="2000" b="0" i="1" kern="0" dirty="0" smtClean="0">
                <a:solidFill>
                  <a:srgbClr val="0F5494"/>
                </a:solidFill>
              </a:rPr>
              <a:t> an issue? </a:t>
            </a:r>
          </a:p>
          <a:p>
            <a:pPr marL="800100" lvl="1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fr-BE" sz="2000" b="0" i="1" kern="0" dirty="0" smtClean="0">
                <a:solidFill>
                  <a:srgbClr val="0F5494"/>
                </a:solidFill>
              </a:rPr>
              <a:t>Is more </a:t>
            </a:r>
            <a:r>
              <a:rPr lang="fr-BE" sz="2000" b="0" i="1" kern="0" dirty="0" err="1" smtClean="0">
                <a:solidFill>
                  <a:srgbClr val="0F5494"/>
                </a:solidFill>
              </a:rPr>
              <a:t>targeting</a:t>
            </a:r>
            <a:r>
              <a:rPr lang="fr-BE" sz="2000" b="0" i="1" kern="0" dirty="0" smtClean="0">
                <a:solidFill>
                  <a:srgbClr val="0F5494"/>
                </a:solidFill>
              </a:rPr>
              <a:t> </a:t>
            </a:r>
            <a:r>
              <a:rPr lang="fr-BE" sz="2000" b="0" i="1" kern="0" dirty="0" err="1" smtClean="0">
                <a:solidFill>
                  <a:srgbClr val="0F5494"/>
                </a:solidFill>
              </a:rPr>
              <a:t>needed</a:t>
            </a:r>
            <a:r>
              <a:rPr lang="fr-BE" sz="2000" b="0" i="1" kern="0" dirty="0" smtClean="0">
                <a:solidFill>
                  <a:srgbClr val="0F5494"/>
                </a:solidFill>
              </a:rPr>
              <a:t>? If </a:t>
            </a:r>
            <a:r>
              <a:rPr lang="fr-BE" sz="2000" b="0" i="1" kern="0" dirty="0" err="1" smtClean="0">
                <a:solidFill>
                  <a:srgbClr val="0F5494"/>
                </a:solidFill>
              </a:rPr>
              <a:t>yes</a:t>
            </a:r>
            <a:r>
              <a:rPr lang="fr-BE" sz="2000" b="0" i="1" kern="0" dirty="0" smtClean="0">
                <a:solidFill>
                  <a:srgbClr val="0F5494"/>
                </a:solidFill>
              </a:rPr>
              <a:t>, how?</a:t>
            </a:r>
          </a:p>
          <a:p>
            <a:pPr marL="800100" lvl="1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fr-BE" sz="2000" b="0" i="1" kern="0" dirty="0" err="1" smtClean="0">
                <a:solidFill>
                  <a:srgbClr val="0F5494"/>
                </a:solidFill>
              </a:rPr>
              <a:t>External</a:t>
            </a:r>
            <a:r>
              <a:rPr lang="fr-BE" sz="2000" b="0" i="1" kern="0" dirty="0" smtClean="0">
                <a:solidFill>
                  <a:srgbClr val="0F5494"/>
                </a:solidFill>
              </a:rPr>
              <a:t> convergence ?</a:t>
            </a:r>
          </a:p>
          <a:p>
            <a:pPr marL="800100" lvl="1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fr-BE" sz="2000" b="0" i="1" kern="0" dirty="0" smtClean="0">
                <a:solidFill>
                  <a:srgbClr val="0F5494"/>
                </a:solidFill>
              </a:rPr>
              <a:t>Co-</a:t>
            </a:r>
            <a:r>
              <a:rPr lang="fr-BE" sz="2000" b="0" i="1" kern="0" dirty="0" err="1" smtClean="0">
                <a:solidFill>
                  <a:srgbClr val="0F5494"/>
                </a:solidFill>
              </a:rPr>
              <a:t>financing</a:t>
            </a:r>
            <a:r>
              <a:rPr lang="fr-BE" sz="2000" b="0" i="1" kern="0" dirty="0" smtClean="0">
                <a:solidFill>
                  <a:srgbClr val="0F5494"/>
                </a:solidFill>
              </a:rPr>
              <a:t> ?</a:t>
            </a:r>
            <a:endParaRPr lang="en-GB" sz="2000" b="0" i="1" kern="0" dirty="0" smtClean="0">
              <a:solidFill>
                <a:srgbClr val="0F5494"/>
              </a:solidFill>
            </a:endParaRPr>
          </a:p>
          <a:p>
            <a:pPr marL="800100" lvl="1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fr-BE" sz="2000" b="0" i="1" kern="0" dirty="0" smtClean="0">
                <a:solidFill>
                  <a:srgbClr val="0F5494"/>
                </a:solidFill>
              </a:rPr>
              <a:t>Cross-compliance and </a:t>
            </a:r>
            <a:r>
              <a:rPr lang="fr-BE" sz="2000" b="0" i="1" kern="0" dirty="0" err="1" smtClean="0">
                <a:solidFill>
                  <a:srgbClr val="0F5494"/>
                </a:solidFill>
              </a:rPr>
              <a:t>greening</a:t>
            </a:r>
            <a:r>
              <a:rPr lang="fr-BE" sz="2000" b="0" i="1" kern="0" dirty="0" smtClean="0">
                <a:solidFill>
                  <a:srgbClr val="0F5494"/>
                </a:solidFill>
              </a:rPr>
              <a:t> (in relation to </a:t>
            </a:r>
            <a:r>
              <a:rPr lang="fr-BE" sz="2000" b="0" i="1" kern="0" dirty="0" err="1" smtClean="0">
                <a:solidFill>
                  <a:srgbClr val="0F5494"/>
                </a:solidFill>
              </a:rPr>
              <a:t>AECMs</a:t>
            </a:r>
            <a:r>
              <a:rPr lang="fr-BE" sz="2000" b="0" i="1" kern="0" dirty="0" smtClean="0">
                <a:solidFill>
                  <a:srgbClr val="0F5494"/>
                </a:solidFill>
              </a:rPr>
              <a:t>)</a:t>
            </a:r>
            <a:endParaRPr lang="en-GB" sz="2000" b="0" i="1" kern="0" dirty="0" smtClean="0">
              <a:solidFill>
                <a:srgbClr val="0F5494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79400" y="941784"/>
            <a:ext cx="8585200" cy="378619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9pPr>
          </a:lstStyle>
          <a:p>
            <a:r>
              <a:rPr lang="en-GB" dirty="0" smtClean="0">
                <a:solidFill>
                  <a:srgbClr val="00B05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Income support, some questions</a:t>
            </a:r>
            <a:endParaRPr lang="en-GB" dirty="0">
              <a:solidFill>
                <a:srgbClr val="00B05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3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390303"/>
            <a:ext cx="5381164" cy="3197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79400" y="762943"/>
            <a:ext cx="8585200" cy="378619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9pPr>
          </a:lstStyle>
          <a:p>
            <a:r>
              <a:rPr lang="en-GB" b="0" u="sng" dirty="0" smtClean="0">
                <a:solidFill>
                  <a:srgbClr val="00B05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Distribution of direct payments- 2015</a:t>
            </a:r>
            <a:endParaRPr lang="en-GB" b="0" u="sng" dirty="0">
              <a:solidFill>
                <a:srgbClr val="00B05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7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1751" y="458875"/>
            <a:ext cx="8371202" cy="831003"/>
          </a:xfrm>
          <a:prstGeom prst="rect">
            <a:avLst/>
          </a:prstGeom>
          <a:noFill/>
        </p:spPr>
        <p:txBody>
          <a:bodyPr wrap="square" lIns="35566" tIns="17783" rIns="35566" bIns="17783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GB" sz="3100" baseline="30000" dirty="0">
                <a:solidFill>
                  <a:srgbClr val="808080">
                    <a:lumMod val="50000"/>
                  </a:srgbClr>
                </a:solidFill>
                <a:latin typeface="EC Square Sans Pro" panose="020B0506040000020004" pitchFamily="34" charset="0"/>
              </a:rPr>
              <a:t>	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79400" y="771550"/>
            <a:ext cx="8585200" cy="378619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9pPr>
          </a:lstStyle>
          <a:p>
            <a:r>
              <a:rPr lang="en-GB" u="sng" dirty="0" smtClean="0">
                <a:solidFill>
                  <a:srgbClr val="00B05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The process</a:t>
            </a:r>
            <a:endParaRPr lang="en-GB" u="sng" dirty="0">
              <a:solidFill>
                <a:srgbClr val="00B05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282822437"/>
              </p:ext>
            </p:extLst>
          </p:nvPr>
        </p:nvGraphicFramePr>
        <p:xfrm>
          <a:off x="1525144" y="1203598"/>
          <a:ext cx="60960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ounded Rectangle 1"/>
          <p:cNvSpPr/>
          <p:nvPr/>
        </p:nvSpPr>
        <p:spPr bwMode="auto">
          <a:xfrm>
            <a:off x="611560" y="1419622"/>
            <a:ext cx="4189791" cy="442674"/>
          </a:xfrm>
          <a:prstGeom prst="roundRect">
            <a:avLst/>
          </a:prstGeom>
          <a:solidFill>
            <a:srgbClr val="CCECFF"/>
          </a:solidFill>
          <a:ln w="25400">
            <a:noFill/>
            <a:miter lim="800000"/>
            <a:headEnd/>
            <a:tailEnd/>
          </a:ln>
          <a:effectLst/>
          <a:extLst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>
                <a:ln w="12700">
                  <a:noFill/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</a:rPr>
              <a:t>Consultation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827584" y="4289316"/>
            <a:ext cx="6840760" cy="442674"/>
          </a:xfrm>
          <a:prstGeom prst="roundRect">
            <a:avLst/>
          </a:prstGeom>
          <a:solidFill>
            <a:srgbClr val="CCECFF"/>
          </a:solidFill>
          <a:ln w="25400">
            <a:noFill/>
            <a:miter lim="800000"/>
            <a:headEnd/>
            <a:tailEnd/>
          </a:ln>
          <a:effectLst/>
          <a:extLst/>
        </p:spPr>
        <p:txBody>
          <a:bodyPr rtlCol="0" anchor="ctr">
            <a:spAutoFit/>
          </a:bodyPr>
          <a:lstStyle/>
          <a:p>
            <a:pPr algn="ctr"/>
            <a:r>
              <a:rPr lang="en-US" sz="2000" dirty="0">
                <a:ln w="12700">
                  <a:noFill/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</a:rPr>
              <a:t>Impact assessment</a:t>
            </a:r>
          </a:p>
        </p:txBody>
      </p:sp>
    </p:spTree>
    <p:extLst>
      <p:ext uri="{BB962C8B-B14F-4D97-AF65-F5344CB8AC3E}">
        <p14:creationId xmlns:p14="http://schemas.microsoft.com/office/powerpoint/2010/main" val="255471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904" y="843558"/>
            <a:ext cx="8595362" cy="576064"/>
          </a:xfrm>
        </p:spPr>
        <p:txBody>
          <a:bodyPr/>
          <a:lstStyle/>
          <a:p>
            <a:r>
              <a:rPr lang="en-GB" sz="2000" u="sng" dirty="0" smtClean="0"/>
              <a:t>Public Consultation</a:t>
            </a:r>
            <a:r>
              <a:rPr lang="en-GB" sz="2000" b="0" dirty="0" smtClean="0"/>
              <a:t>:</a:t>
            </a:r>
            <a:br>
              <a:rPr lang="en-GB" sz="2000" b="0" dirty="0" smtClean="0"/>
            </a:br>
            <a:r>
              <a:rPr lang="en-GB" sz="2000" b="0" dirty="0" smtClean="0"/>
              <a:t>Keeping a strong Agricultural Policy at EU level</a:t>
            </a:r>
            <a:endParaRPr lang="en-GB" sz="20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031690"/>
            <a:ext cx="6984776" cy="2612826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FD9EAE-85F5-4917-9D8C-55FF6D63D843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17</a:t>
            </a:fld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015" y="2123825"/>
            <a:ext cx="2772308" cy="984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985" y="2994579"/>
            <a:ext cx="2964494" cy="1143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331" y="4029081"/>
            <a:ext cx="2800091" cy="1022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001" y="1932753"/>
            <a:ext cx="1638383" cy="72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92" y="2088784"/>
            <a:ext cx="3772378" cy="1432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 bwMode="auto">
          <a:xfrm>
            <a:off x="539552" y="1563637"/>
            <a:ext cx="4104456" cy="56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42A62A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9pPr>
          </a:lstStyle>
          <a:p>
            <a:r>
              <a:rPr lang="en-GB" sz="1800" i="1" kern="0" dirty="0" smtClean="0">
                <a:solidFill>
                  <a:srgbClr val="0070C0"/>
                </a:solidFill>
              </a:rPr>
              <a:t>Having a CAP makes sense because we need…</a:t>
            </a:r>
            <a:endParaRPr lang="en-GB" sz="1800" i="1" kern="0" dirty="0"/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80286"/>
            <a:ext cx="3816424" cy="139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itle 1"/>
          <p:cNvSpPr txBox="1">
            <a:spLocks/>
          </p:cNvSpPr>
          <p:nvPr/>
        </p:nvSpPr>
        <p:spPr bwMode="auto">
          <a:xfrm>
            <a:off x="5148064" y="1563638"/>
            <a:ext cx="3816424" cy="346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42A62A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9pPr>
          </a:lstStyle>
          <a:p>
            <a:r>
              <a:rPr lang="en-GB" sz="1800" i="1" kern="0" dirty="0" smtClean="0">
                <a:solidFill>
                  <a:srgbClr val="0070C0"/>
                </a:solidFill>
              </a:rPr>
              <a:t>Which level of government?</a:t>
            </a:r>
            <a:endParaRPr lang="en-GB" i="1" kern="0" dirty="0"/>
          </a:p>
        </p:txBody>
      </p:sp>
    </p:spTree>
    <p:extLst>
      <p:ext uri="{BB962C8B-B14F-4D97-AF65-F5344CB8AC3E}">
        <p14:creationId xmlns:p14="http://schemas.microsoft.com/office/powerpoint/2010/main" val="428275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15566"/>
            <a:ext cx="8229600" cy="792088"/>
          </a:xfrm>
        </p:spPr>
        <p:txBody>
          <a:bodyPr/>
          <a:lstStyle/>
          <a:p>
            <a:r>
              <a:rPr lang="en-GB" sz="2000" u="sng" dirty="0" smtClean="0"/>
              <a:t>Public consultation</a:t>
            </a:r>
            <a:r>
              <a:rPr lang="en-GB" sz="2000" b="0" dirty="0" smtClean="0"/>
              <a:t>: negative reply when assessing to what extent the CAP addresses the environmental challenges</a:t>
            </a:r>
            <a:endParaRPr lang="en-GB" sz="20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048" y="1769352"/>
            <a:ext cx="8568952" cy="2612826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FD9EAE-85F5-4917-9D8C-55FF6D63D843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18</a:t>
            </a:fld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79662"/>
            <a:ext cx="4176464" cy="2944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313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86253" y="4976814"/>
            <a:ext cx="573782" cy="178594"/>
          </a:xfrm>
          <a:solidFill>
            <a:srgbClr val="266218"/>
          </a:solidFill>
        </p:spPr>
        <p:txBody>
          <a:bodyPr bIns="179939"/>
          <a:lstStyle>
            <a:lvl1pPr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742697" indent="-285652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1142610" indent="-228522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1599654" indent="-228522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2056698" indent="-228522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2513742" indent="-228522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2970786" indent="-228522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3427830" indent="-228522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3884874" indent="-228522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fld id="{01410DC2-EB57-4B94-90DA-EC0C9D1BD9BB}" type="slidenum">
              <a:rPr lang="en-GB" sz="1000">
                <a:solidFill>
                  <a:srgbClr val="FFFFFF"/>
                </a:solidFill>
              </a:rPr>
              <a:pPr algn="ctr" eaLnBrk="1" hangingPunct="1"/>
              <a:t>19</a:t>
            </a:fld>
            <a:endParaRPr lang="en-GB" sz="1000" dirty="0">
              <a:solidFill>
                <a:srgbClr val="FFFFFF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771550"/>
            <a:ext cx="9036496" cy="648072"/>
          </a:xfrm>
        </p:spPr>
        <p:txBody>
          <a:bodyPr/>
          <a:lstStyle/>
          <a:p>
            <a:r>
              <a:rPr lang="en-GB" u="sng" dirty="0" smtClean="0"/>
              <a:t>Public consultation</a:t>
            </a:r>
            <a:r>
              <a:rPr lang="en-GB" b="0" dirty="0" smtClean="0"/>
              <a:t>:</a:t>
            </a:r>
            <a:br>
              <a:rPr lang="en-GB" b="0" dirty="0" smtClean="0"/>
            </a:br>
            <a:r>
              <a:rPr lang="en-GB" b="0" dirty="0" smtClean="0"/>
              <a:t>Agreement </a:t>
            </a:r>
            <a:r>
              <a:rPr lang="en-GB" b="0" dirty="0"/>
              <a:t>on the call </a:t>
            </a:r>
            <a:r>
              <a:rPr lang="en-GB" b="0" dirty="0" smtClean="0"/>
              <a:t>for </a:t>
            </a:r>
            <a:r>
              <a:rPr lang="en-GB" b="0" dirty="0"/>
              <a:t>a modern and </a:t>
            </a:r>
            <a:r>
              <a:rPr lang="en-GB" b="0" dirty="0" smtClean="0"/>
              <a:t>simpler CAP</a:t>
            </a:r>
            <a:endParaRPr lang="en-GB" b="0" dirty="0"/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275606"/>
            <a:ext cx="8708195" cy="3402378"/>
          </a:xfrm>
          <a:ln>
            <a:noFill/>
          </a:ln>
        </p:spPr>
        <p:txBody>
          <a:bodyPr/>
          <a:lstStyle/>
          <a:p>
            <a:pPr marL="0" indent="0">
              <a:lnSpc>
                <a:spcPct val="90000"/>
              </a:lnSpc>
            </a:pPr>
            <a:endParaRPr lang="en-GB" sz="1600" dirty="0" smtClean="0">
              <a:solidFill>
                <a:srgbClr val="005392"/>
              </a:solidFill>
            </a:endParaRPr>
          </a:p>
          <a:p>
            <a:pPr marL="0" indent="0">
              <a:lnSpc>
                <a:spcPct val="90000"/>
              </a:lnSpc>
            </a:pPr>
            <a:endParaRPr lang="en-GB" sz="1600" dirty="0" smtClean="0">
              <a:solidFill>
                <a:srgbClr val="005392"/>
              </a:solidFill>
            </a:endParaRPr>
          </a:p>
          <a:p>
            <a:pPr marL="380869" indent="-380869">
              <a:lnSpc>
                <a:spcPct val="90000"/>
              </a:lnSpc>
            </a:pPr>
            <a:endParaRPr lang="en-GB" sz="1400" b="1" dirty="0" smtClean="0">
              <a:solidFill>
                <a:srgbClr val="005392"/>
              </a:solidFill>
            </a:endParaRPr>
          </a:p>
          <a:p>
            <a:pPr marL="457044" lvl="1" indent="0" algn="ctr">
              <a:buNone/>
            </a:pPr>
            <a:endParaRPr lang="fr-BE" sz="2400" i="1" dirty="0"/>
          </a:p>
          <a:p>
            <a:pPr marL="457044" lvl="1" indent="0">
              <a:buNone/>
            </a:pPr>
            <a:endParaRPr lang="en-GB" sz="1000" i="1" dirty="0"/>
          </a:p>
          <a:p>
            <a:pPr marL="799827" lvl="1" indent="-342783"/>
            <a:endParaRPr lang="en-GB" sz="1200" i="1" dirty="0"/>
          </a:p>
        </p:txBody>
      </p:sp>
      <p:cxnSp>
        <p:nvCxnSpPr>
          <p:cNvPr id="3" name="Elbow Connector 2"/>
          <p:cNvCxnSpPr/>
          <p:nvPr/>
        </p:nvCxnSpPr>
        <p:spPr bwMode="auto">
          <a:xfrm>
            <a:off x="1043608" y="3003798"/>
            <a:ext cx="914400" cy="914400"/>
          </a:xfrm>
          <a:prstGeom prst="bentConnector3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4011910"/>
            <a:ext cx="7156102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1707654"/>
            <a:ext cx="2155711" cy="760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728597"/>
            <a:ext cx="4032448" cy="794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272" y="2841783"/>
            <a:ext cx="4055415" cy="783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87776"/>
            <a:ext cx="2155712" cy="875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633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1720" y="460560"/>
            <a:ext cx="8371202" cy="831003"/>
          </a:xfrm>
          <a:prstGeom prst="rect">
            <a:avLst/>
          </a:prstGeom>
          <a:noFill/>
        </p:spPr>
        <p:txBody>
          <a:bodyPr wrap="square" lIns="35566" tIns="17783" rIns="35566" bIns="17783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GB" sz="3100" baseline="30000" dirty="0">
                <a:solidFill>
                  <a:srgbClr val="808080">
                    <a:lumMod val="50000"/>
                  </a:srgbClr>
                </a:solidFill>
                <a:latin typeface="EC Square Sans Pro" panose="020B0506040000020004" pitchFamily="34" charset="0"/>
              </a:rPr>
              <a:t>	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491402" y="1491630"/>
            <a:ext cx="6161196" cy="3178626"/>
          </a:xfrm>
          <a:prstGeom prst="rect">
            <a:avLst/>
          </a:prstGeom>
        </p:spPr>
        <p:txBody>
          <a:bodyPr/>
          <a:lstStyle>
            <a:lvl1pPr marL="342783" indent="-34278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defRPr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695" indent="-285651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1142607" indent="-22852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599651" indent="-228522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6695" indent="-22852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3737" indent="-228522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0780" indent="-228522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7824" indent="-228522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4866" indent="-228522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00100" lvl="1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GB" sz="2000" i="1" kern="0" dirty="0" smtClean="0">
                <a:solidFill>
                  <a:srgbClr val="0F5494"/>
                </a:solidFill>
              </a:rPr>
              <a:t>Why do we need a new CAP?</a:t>
            </a:r>
          </a:p>
          <a:p>
            <a:pPr marL="1200012" lvl="2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en-GB" sz="2000" b="0" i="1" kern="0" dirty="0" smtClean="0">
                <a:solidFill>
                  <a:srgbClr val="0F5494"/>
                </a:solidFill>
              </a:rPr>
              <a:t>Sectorial challenges (agriculture)</a:t>
            </a:r>
          </a:p>
          <a:p>
            <a:pPr marL="1200012" lvl="2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en-GB" sz="2000" b="0" i="1" kern="0" dirty="0" smtClean="0">
                <a:solidFill>
                  <a:srgbClr val="0F5494"/>
                </a:solidFill>
              </a:rPr>
              <a:t>Cross-cutting challenges</a:t>
            </a:r>
          </a:p>
          <a:p>
            <a:pPr marL="1200012" lvl="2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Ø"/>
            </a:pPr>
            <a:endParaRPr lang="en-GB" sz="2000" b="0" i="1" kern="0" dirty="0" smtClean="0">
              <a:solidFill>
                <a:srgbClr val="0F5494"/>
              </a:solidFill>
            </a:endParaRPr>
          </a:p>
          <a:p>
            <a:pPr marL="800100" lvl="1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fr-BE" sz="2000" i="1" kern="0" dirty="0" smtClean="0">
                <a:solidFill>
                  <a:srgbClr val="0F5494"/>
                </a:solidFill>
              </a:rPr>
              <a:t>The </a:t>
            </a:r>
            <a:r>
              <a:rPr lang="fr-BE" sz="2000" i="1" kern="0" dirty="0" err="1" smtClean="0">
                <a:solidFill>
                  <a:srgbClr val="0F5494"/>
                </a:solidFill>
              </a:rPr>
              <a:t>priorities</a:t>
            </a:r>
            <a:r>
              <a:rPr lang="fr-BE" sz="2000" i="1" kern="0" dirty="0" smtClean="0">
                <a:solidFill>
                  <a:srgbClr val="0F5494"/>
                </a:solidFill>
              </a:rPr>
              <a:t> of intervention</a:t>
            </a:r>
          </a:p>
          <a:p>
            <a:pPr marL="800100" lvl="1" indent="-342900">
              <a:spcAft>
                <a:spcPts val="600"/>
              </a:spcAft>
              <a:buClr>
                <a:srgbClr val="00B050"/>
              </a:buClr>
            </a:pPr>
            <a:endParaRPr lang="fr-BE" sz="2000" i="1" kern="0" dirty="0" smtClean="0">
              <a:solidFill>
                <a:srgbClr val="0F5494"/>
              </a:solidFill>
            </a:endParaRPr>
          </a:p>
          <a:p>
            <a:pPr marL="800100" lvl="1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fr-BE" sz="2000" i="1" kern="0" dirty="0" smtClean="0">
                <a:solidFill>
                  <a:srgbClr val="0F5494"/>
                </a:solidFill>
              </a:rPr>
              <a:t>The </a:t>
            </a:r>
            <a:r>
              <a:rPr lang="fr-BE" sz="2000" i="1" kern="0" dirty="0" err="1" smtClean="0">
                <a:solidFill>
                  <a:srgbClr val="0F5494"/>
                </a:solidFill>
              </a:rPr>
              <a:t>process</a:t>
            </a:r>
            <a:r>
              <a:rPr lang="fr-BE" sz="2000" i="1" kern="0" dirty="0" smtClean="0">
                <a:solidFill>
                  <a:srgbClr val="0F5494"/>
                </a:solidFill>
              </a:rPr>
              <a:t> </a:t>
            </a:r>
            <a:r>
              <a:rPr lang="fr-BE" sz="2000" i="1" kern="0" dirty="0" err="1" smtClean="0">
                <a:solidFill>
                  <a:srgbClr val="0F5494"/>
                </a:solidFill>
              </a:rPr>
              <a:t>ahead</a:t>
            </a:r>
            <a:endParaRPr lang="en-GB" sz="2000" i="1" kern="0" dirty="0" smtClean="0">
              <a:solidFill>
                <a:srgbClr val="0F5494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79400" y="941784"/>
            <a:ext cx="8585200" cy="378619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9pPr>
          </a:lstStyle>
          <a:p>
            <a:r>
              <a:rPr lang="en-GB" sz="2400" dirty="0" smtClean="0">
                <a:solidFill>
                  <a:srgbClr val="00B05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Outline</a:t>
            </a:r>
            <a:endParaRPr lang="en-GB" sz="2400" dirty="0">
              <a:solidFill>
                <a:srgbClr val="00B05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57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1751" y="458875"/>
            <a:ext cx="8371202" cy="831003"/>
          </a:xfrm>
          <a:prstGeom prst="rect">
            <a:avLst/>
          </a:prstGeom>
          <a:noFill/>
        </p:spPr>
        <p:txBody>
          <a:bodyPr wrap="square" lIns="35566" tIns="17783" rIns="35566" bIns="17783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GB" sz="3100" baseline="30000" dirty="0">
                <a:solidFill>
                  <a:srgbClr val="808080">
                    <a:lumMod val="50000"/>
                  </a:srgbClr>
                </a:solidFill>
                <a:latin typeface="EC Square Sans Pro" panose="020B0506040000020004" pitchFamily="34" charset="0"/>
              </a:rPr>
              <a:t>	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006704" y="1461596"/>
            <a:ext cx="7857896" cy="3198386"/>
          </a:xfrm>
          <a:prstGeom prst="rect">
            <a:avLst/>
          </a:prstGeom>
        </p:spPr>
        <p:txBody>
          <a:bodyPr/>
          <a:lstStyle>
            <a:lvl1pPr marL="342783" indent="-34278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defRPr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695" indent="-285651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1142607" indent="-22852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599651" indent="-228522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6695" indent="-228522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3737" indent="-228522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0780" indent="-228522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7824" indent="-228522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4866" indent="-228522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81000" indent="-381000">
              <a:lnSpc>
                <a:spcPct val="90000"/>
              </a:lnSpc>
            </a:pPr>
            <a:r>
              <a:rPr lang="en-GB" sz="1600" kern="0" dirty="0" smtClean="0"/>
              <a:t>2017</a:t>
            </a:r>
            <a:endParaRPr lang="en-GB" sz="1600" b="1" kern="0" dirty="0" smtClean="0"/>
          </a:p>
          <a:p>
            <a:pPr marL="800100" lvl="1" indent="-342900">
              <a:spcAft>
                <a:spcPts val="600"/>
              </a:spcAft>
              <a:buClr>
                <a:srgbClr val="00B050"/>
              </a:buClr>
              <a:buFont typeface="Verdana" panose="020B0604030504040204" pitchFamily="34" charset="0"/>
              <a:buChar char="‒"/>
            </a:pPr>
            <a:r>
              <a:rPr lang="en-GB" sz="1400" b="0" i="1" kern="0" dirty="0" smtClean="0">
                <a:solidFill>
                  <a:srgbClr val="0F5494"/>
                </a:solidFill>
              </a:rPr>
              <a:t>Commission Communication on the CAP</a:t>
            </a:r>
          </a:p>
          <a:p>
            <a:pPr marL="800100" lvl="1" indent="-342900">
              <a:spcAft>
                <a:spcPts val="600"/>
              </a:spcAft>
              <a:buClr>
                <a:srgbClr val="00B050"/>
              </a:buClr>
              <a:buFont typeface="Verdana" panose="020B0604030504040204" pitchFamily="34" charset="0"/>
              <a:buChar char="‒"/>
            </a:pPr>
            <a:r>
              <a:rPr lang="en-GB" sz="1400" b="0" i="1" kern="0" dirty="0" smtClean="0">
                <a:solidFill>
                  <a:srgbClr val="0F5494"/>
                </a:solidFill>
              </a:rPr>
              <a:t>European summit</a:t>
            </a:r>
          </a:p>
          <a:p>
            <a:pPr marL="381000" indent="-381000">
              <a:lnSpc>
                <a:spcPct val="90000"/>
              </a:lnSpc>
            </a:pPr>
            <a:r>
              <a:rPr lang="en-GB" sz="1600" b="1" kern="0" dirty="0" smtClean="0"/>
              <a:t>2018</a:t>
            </a:r>
          </a:p>
          <a:p>
            <a:pPr marL="800100" lvl="1" indent="-342900">
              <a:spcAft>
                <a:spcPts val="600"/>
              </a:spcAft>
              <a:buClr>
                <a:srgbClr val="00B050"/>
              </a:buClr>
              <a:buFont typeface="Verdana" panose="020B0604030504040204" pitchFamily="34" charset="0"/>
              <a:buChar char="–"/>
            </a:pPr>
            <a:r>
              <a:rPr lang="en-GB" sz="1400" b="0" i="1" kern="0" dirty="0" smtClean="0">
                <a:solidFill>
                  <a:srgbClr val="0F5494"/>
                </a:solidFill>
              </a:rPr>
              <a:t>Legal proposals on the Multiannual Financial Framework</a:t>
            </a:r>
          </a:p>
          <a:p>
            <a:pPr marL="800100" lvl="1" indent="-342900">
              <a:spcAft>
                <a:spcPts val="600"/>
              </a:spcAft>
              <a:buClr>
                <a:srgbClr val="00B050"/>
              </a:buClr>
              <a:buFont typeface="Verdana" panose="020B0604030504040204" pitchFamily="34" charset="0"/>
              <a:buChar char="–"/>
            </a:pPr>
            <a:r>
              <a:rPr lang="en-GB" sz="1400" b="0" i="1" kern="0" dirty="0" smtClean="0">
                <a:solidFill>
                  <a:srgbClr val="0F5494"/>
                </a:solidFill>
              </a:rPr>
              <a:t>Legal proposals for EU policies</a:t>
            </a:r>
            <a:endParaRPr lang="en-US" sz="1400" b="0" kern="0" dirty="0" smtClean="0">
              <a:solidFill>
                <a:srgbClr val="0F5494"/>
              </a:solidFill>
            </a:endParaRPr>
          </a:p>
          <a:p>
            <a:pPr marL="381000" indent="-381000">
              <a:lnSpc>
                <a:spcPct val="90000"/>
              </a:lnSpc>
            </a:pPr>
            <a:r>
              <a:rPr lang="en-GB" sz="1600" b="1" kern="0" dirty="0" smtClean="0"/>
              <a:t>2019</a:t>
            </a:r>
          </a:p>
          <a:p>
            <a:pPr marL="800100" lvl="1" indent="-342900">
              <a:buClr>
                <a:srgbClr val="00B050"/>
              </a:buClr>
              <a:buFont typeface="Verdana" panose="020B0604030504040204" pitchFamily="34" charset="0"/>
              <a:buChar char="–"/>
            </a:pPr>
            <a:r>
              <a:rPr lang="en-GB" sz="1400" b="0" i="1" kern="0" dirty="0" smtClean="0">
                <a:solidFill>
                  <a:srgbClr val="0F5494"/>
                </a:solidFill>
              </a:rPr>
              <a:t>UK leaves the EU</a:t>
            </a:r>
          </a:p>
          <a:p>
            <a:pPr marL="800100" lvl="1" indent="-342900">
              <a:buClr>
                <a:srgbClr val="00B050"/>
              </a:buClr>
              <a:buFont typeface="Verdana" panose="020B0604030504040204" pitchFamily="34" charset="0"/>
              <a:buChar char="–"/>
            </a:pPr>
            <a:r>
              <a:rPr lang="en-GB" sz="1400" b="0" i="1" kern="0" dirty="0" smtClean="0">
                <a:solidFill>
                  <a:srgbClr val="0F5494"/>
                </a:solidFill>
              </a:rPr>
              <a:t>End of mandate of the European Parliament and the European Commission</a:t>
            </a:r>
          </a:p>
          <a:p>
            <a:pPr marL="800100" lvl="1" indent="-342900">
              <a:buClr>
                <a:srgbClr val="00B050"/>
              </a:buClr>
              <a:buFont typeface="Verdana" panose="020B0604030504040204" pitchFamily="34" charset="0"/>
              <a:buChar char="–"/>
            </a:pPr>
            <a:r>
              <a:rPr lang="en-GB" sz="1400" b="0" i="1" kern="0" dirty="0" smtClean="0">
                <a:solidFill>
                  <a:srgbClr val="0F5494"/>
                </a:solidFill>
              </a:rPr>
              <a:t>New European Parliament, new European Commission</a:t>
            </a:r>
            <a:endParaRPr lang="en-GB" sz="1400" b="0" i="1" kern="0" dirty="0">
              <a:solidFill>
                <a:srgbClr val="0F5494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79400" y="941784"/>
            <a:ext cx="8585200" cy="378619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9pPr>
          </a:lstStyle>
          <a:p>
            <a:r>
              <a:rPr lang="en-GB" dirty="0" smtClean="0">
                <a:solidFill>
                  <a:srgbClr val="00B05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Context and timing of the process</a:t>
            </a:r>
            <a:endParaRPr lang="en-GB" dirty="0">
              <a:solidFill>
                <a:srgbClr val="00B05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45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9" y="1131590"/>
            <a:ext cx="7272808" cy="3348372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endParaRPr lang="en-GB" sz="1600" b="1" dirty="0" smtClean="0"/>
          </a:p>
          <a:p>
            <a:pPr marL="0" indent="0" algn="ctr">
              <a:buNone/>
            </a:pPr>
            <a:endParaRPr lang="en-GB" sz="1600" b="1" dirty="0" smtClean="0"/>
          </a:p>
          <a:p>
            <a:pPr marL="0" indent="0" algn="ctr">
              <a:buNone/>
            </a:pPr>
            <a:endParaRPr lang="en-GB" sz="1600" b="1" dirty="0"/>
          </a:p>
          <a:p>
            <a:pPr marL="0" indent="0" algn="ctr">
              <a:buNone/>
            </a:pPr>
            <a:r>
              <a:rPr lang="en-GB" sz="1600" b="1" dirty="0" smtClean="0"/>
              <a:t>Further information will be available at:</a:t>
            </a:r>
          </a:p>
          <a:p>
            <a:pPr marL="0" indent="0" algn="ctr">
              <a:buNone/>
            </a:pPr>
            <a:endParaRPr lang="en-GB" sz="1200" dirty="0" smtClean="0">
              <a:solidFill>
                <a:srgbClr val="0070C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GB" sz="1200" dirty="0" smtClean="0">
              <a:solidFill>
                <a:srgbClr val="0070C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GB" sz="1200" dirty="0">
              <a:solidFill>
                <a:srgbClr val="0070C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GB" sz="1400" u="sng" dirty="0">
                <a:hlinkClick r:id="rId3"/>
              </a:rPr>
              <a:t>https://ec.europa.eu/agriculture/consultations/cap-modernising/2017_en</a:t>
            </a:r>
            <a:r>
              <a:rPr lang="en-GB" sz="1400" dirty="0"/>
              <a:t> </a:t>
            </a:r>
          </a:p>
          <a:p>
            <a:pPr marL="0" indent="0" algn="ctr">
              <a:spcBef>
                <a:spcPts val="0"/>
              </a:spcBef>
              <a:buNone/>
            </a:pPr>
            <a:endParaRPr lang="en-GB" sz="1200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en-GB" sz="1400" b="1" dirty="0" smtClean="0"/>
          </a:p>
          <a:p>
            <a:pPr marL="0" indent="0" algn="ctr">
              <a:buNone/>
            </a:pPr>
            <a:r>
              <a:rPr lang="en-GB" sz="1600" b="1" dirty="0" smtClean="0"/>
              <a:t>Thank you for your attention!</a:t>
            </a:r>
          </a:p>
          <a:p>
            <a:endParaRPr lang="en-GB" dirty="0"/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4283968" y="4978780"/>
            <a:ext cx="630000" cy="178200"/>
          </a:xfrm>
          <a:prstGeom prst="rect">
            <a:avLst/>
          </a:prstGeom>
          <a:solidFill>
            <a:srgbClr val="42A62A"/>
          </a:solidFill>
        </p:spPr>
        <p:txBody>
          <a:bodyPr/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7C1AB190-3418-43DD-A3CD-D8A096FCB2FD}" type="slidenum">
              <a:rPr lang="en-GB" sz="1100" smtClean="0"/>
              <a:pPr>
                <a:defRPr/>
              </a:pPr>
              <a:t>21</a:t>
            </a:fld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9911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788988"/>
            <a:ext cx="9144000" cy="379412"/>
          </a:xfrm>
        </p:spPr>
        <p:txBody>
          <a:bodyPr/>
          <a:lstStyle/>
          <a:p>
            <a:r>
              <a:rPr lang="en-US" sz="1800" b="0" u="sng" dirty="0" smtClean="0">
                <a:solidFill>
                  <a:srgbClr val="00B050"/>
                </a:solidFill>
              </a:rPr>
              <a:t>Decreasing trend in real income in EU-28</a:t>
            </a:r>
            <a:endParaRPr lang="en-GB" sz="1800" b="0" u="sng" dirty="0">
              <a:solidFill>
                <a:srgbClr val="00B050"/>
              </a:solidFill>
            </a:endParaRPr>
          </a:p>
        </p:txBody>
      </p:sp>
      <p:graphicFrame>
        <p:nvGraphicFramePr>
          <p:cNvPr id="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7726702"/>
              </p:ext>
            </p:extLst>
          </p:nvPr>
        </p:nvGraphicFramePr>
        <p:xfrm>
          <a:off x="1547664" y="1347614"/>
          <a:ext cx="5832649" cy="2678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953528" y="4155926"/>
            <a:ext cx="7920880" cy="378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2C6E1C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2C6E1C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2C6E1C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2C6E1C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9pPr>
          </a:lstStyle>
          <a:p>
            <a:pPr algn="l"/>
            <a:r>
              <a:rPr lang="en-GB" sz="900" b="0" i="1" dirty="0" smtClean="0">
                <a:solidFill>
                  <a:schemeClr val="tx1"/>
                </a:solidFill>
              </a:rPr>
              <a:t>Source: DG Agriculture and Rural development, based on Eurostat Economic Accounts for Agriculture and EU Agricultural Outlook</a:t>
            </a: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4283968" y="4978780"/>
            <a:ext cx="630000" cy="178200"/>
          </a:xfrm>
          <a:prstGeom prst="rect">
            <a:avLst/>
          </a:prstGeom>
          <a:solidFill>
            <a:srgbClr val="42A62A"/>
          </a:solidFill>
        </p:spPr>
        <p:txBody>
          <a:bodyPr/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7C1AB190-3418-43DD-A3CD-D8A096FCB2FD}" type="slidenum">
              <a:rPr lang="en-GB" sz="1100" smtClean="0"/>
              <a:pPr>
                <a:defRPr/>
              </a:pPr>
              <a:t>3</a:t>
            </a:fld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958806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7504" y="915566"/>
            <a:ext cx="9036496" cy="433387"/>
          </a:xfrm>
        </p:spPr>
        <p:txBody>
          <a:bodyPr/>
          <a:lstStyle/>
          <a:p>
            <a:r>
              <a:rPr lang="nl-BE" b="0" u="sng" dirty="0" err="1" smtClean="0">
                <a:solidFill>
                  <a:srgbClr val="00B050"/>
                </a:solidFill>
              </a:rPr>
              <a:t>Average</a:t>
            </a:r>
            <a:r>
              <a:rPr lang="nl-BE" b="0" u="sng" dirty="0" smtClean="0">
                <a:solidFill>
                  <a:srgbClr val="00B050"/>
                </a:solidFill>
              </a:rPr>
              <a:t> </a:t>
            </a:r>
            <a:r>
              <a:rPr lang="nl-BE" b="0" u="sng" dirty="0" err="1" smtClean="0">
                <a:solidFill>
                  <a:srgbClr val="00B050"/>
                </a:solidFill>
              </a:rPr>
              <a:t>wage</a:t>
            </a:r>
            <a:r>
              <a:rPr lang="nl-BE" b="0" u="sng" dirty="0" smtClean="0">
                <a:solidFill>
                  <a:srgbClr val="00B050"/>
                </a:solidFill>
              </a:rPr>
              <a:t> vs. </a:t>
            </a:r>
            <a:r>
              <a:rPr lang="nl-BE" b="0" u="sng" dirty="0" err="1" smtClean="0">
                <a:solidFill>
                  <a:srgbClr val="00B050"/>
                </a:solidFill>
              </a:rPr>
              <a:t>agricultural</a:t>
            </a:r>
            <a:r>
              <a:rPr lang="nl-BE" b="0" u="sng" dirty="0" smtClean="0">
                <a:solidFill>
                  <a:srgbClr val="00B050"/>
                </a:solidFill>
              </a:rPr>
              <a:t> </a:t>
            </a:r>
            <a:r>
              <a:rPr lang="nl-BE" b="0" u="sng" dirty="0" err="1" smtClean="0">
                <a:solidFill>
                  <a:srgbClr val="00B050"/>
                </a:solidFill>
              </a:rPr>
              <a:t>income</a:t>
            </a:r>
            <a:r>
              <a:rPr lang="nl-BE" b="0" u="sng" dirty="0" smtClean="0">
                <a:solidFill>
                  <a:srgbClr val="00B050"/>
                </a:solidFill>
              </a:rPr>
              <a:t> per </a:t>
            </a:r>
            <a:r>
              <a:rPr lang="nl-BE" b="0" u="sng" dirty="0" err="1" smtClean="0">
                <a:solidFill>
                  <a:srgbClr val="00B050"/>
                </a:solidFill>
              </a:rPr>
              <a:t>hour</a:t>
            </a:r>
            <a:endParaRPr lang="en-GB" b="0" u="sng" dirty="0">
              <a:solidFill>
                <a:srgbClr val="00B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71797303"/>
              </p:ext>
            </p:extLst>
          </p:nvPr>
        </p:nvGraphicFramePr>
        <p:xfrm>
          <a:off x="1043608" y="1419622"/>
          <a:ext cx="6961623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19672" y="4299942"/>
            <a:ext cx="66247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b="0" i="1" dirty="0" smtClean="0">
                <a:solidFill>
                  <a:schemeClr val="tx1"/>
                </a:solidFill>
              </a:rPr>
              <a:t>Source: </a:t>
            </a:r>
            <a:r>
              <a:rPr lang="nl-BE" sz="900" b="0" i="1" dirty="0" err="1" smtClean="0">
                <a:solidFill>
                  <a:schemeClr val="tx1"/>
                </a:solidFill>
              </a:rPr>
              <a:t>based</a:t>
            </a:r>
            <a:r>
              <a:rPr lang="nl-BE" sz="900" b="0" i="1" dirty="0" smtClean="0">
                <a:solidFill>
                  <a:schemeClr val="tx1"/>
                </a:solidFill>
              </a:rPr>
              <a:t> on CAP</a:t>
            </a:r>
            <a:r>
              <a:rPr lang="en-GB" sz="900" b="0" i="1" dirty="0" smtClean="0">
                <a:solidFill>
                  <a:schemeClr val="tx1"/>
                </a:solidFill>
              </a:rPr>
              <a:t> </a:t>
            </a:r>
            <a:r>
              <a:rPr lang="en-GB" sz="900" b="0" i="1" dirty="0">
                <a:solidFill>
                  <a:schemeClr val="tx1"/>
                </a:solidFill>
              </a:rPr>
              <a:t>context </a:t>
            </a:r>
            <a:r>
              <a:rPr lang="en-GB" sz="900" b="0" i="1" dirty="0" smtClean="0">
                <a:solidFill>
                  <a:schemeClr val="tx1"/>
                </a:solidFill>
              </a:rPr>
              <a:t>indicator - C26</a:t>
            </a:r>
            <a:endParaRPr lang="en-GB" sz="900" b="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79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699542"/>
            <a:ext cx="9144000" cy="558626"/>
          </a:xfrm>
        </p:spPr>
        <p:txBody>
          <a:bodyPr/>
          <a:lstStyle/>
          <a:p>
            <a:r>
              <a:rPr lang="en-GB" sz="1800" b="0" u="sng" dirty="0">
                <a:solidFill>
                  <a:srgbClr val="00B050"/>
                </a:solidFill>
              </a:rPr>
              <a:t>Farm Income volatility</a:t>
            </a:r>
            <a:r>
              <a:rPr lang="en-GB" b="0" dirty="0">
                <a:solidFill>
                  <a:srgbClr val="00B050"/>
                </a:solidFill>
              </a:rPr>
              <a:t/>
            </a:r>
            <a:br>
              <a:rPr lang="en-GB" b="0" dirty="0">
                <a:solidFill>
                  <a:srgbClr val="00B050"/>
                </a:solidFill>
              </a:rPr>
            </a:br>
            <a:r>
              <a:rPr lang="en-GB" sz="1400" b="0" dirty="0">
                <a:solidFill>
                  <a:srgbClr val="00B050"/>
                </a:solidFill>
              </a:rPr>
              <a:t>share of farms with losses &gt;30% compared to average of 3 previous  years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8133213"/>
              </p:ext>
            </p:extLst>
          </p:nvPr>
        </p:nvGraphicFramePr>
        <p:xfrm>
          <a:off x="808256" y="1141383"/>
          <a:ext cx="7252097" cy="3697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4283968" y="4978780"/>
            <a:ext cx="630000" cy="178200"/>
          </a:xfrm>
          <a:prstGeom prst="rect">
            <a:avLst/>
          </a:prstGeom>
          <a:solidFill>
            <a:srgbClr val="42A62A"/>
          </a:solidFill>
        </p:spPr>
        <p:txBody>
          <a:bodyPr/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7C1AB190-3418-43DD-A3CD-D8A096FCB2FD}" type="slidenum">
              <a:rPr lang="en-GB" sz="1100" smtClean="0"/>
              <a:pPr>
                <a:defRPr/>
              </a:pPr>
              <a:t>5</a:t>
            </a:fld>
            <a:endParaRPr lang="en-GB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4758966"/>
            <a:ext cx="70567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0" i="1" dirty="0" smtClean="0">
                <a:solidFill>
                  <a:schemeClr val="tx1"/>
                </a:solidFill>
              </a:rPr>
              <a:t>Source: DG Agriculture and Rural Development, based on FADN data</a:t>
            </a:r>
            <a:endParaRPr lang="en-GB" sz="900" b="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700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1751" y="458875"/>
            <a:ext cx="8371202" cy="831003"/>
          </a:xfrm>
          <a:prstGeom prst="rect">
            <a:avLst/>
          </a:prstGeom>
          <a:noFill/>
        </p:spPr>
        <p:txBody>
          <a:bodyPr wrap="square" lIns="35566" tIns="17783" rIns="35566" bIns="17783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GB" sz="3100" baseline="30000" dirty="0">
                <a:solidFill>
                  <a:srgbClr val="808080">
                    <a:lumMod val="50000"/>
                  </a:srgbClr>
                </a:solidFill>
                <a:latin typeface="EC Square Sans Pro" panose="020B0506040000020004" pitchFamily="34" charset="0"/>
              </a:rPr>
              <a:t>	</a:t>
            </a:r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227585" y="757325"/>
            <a:ext cx="8748464" cy="4749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CA" sz="2000" b="0" u="sng" dirty="0" smtClean="0">
                <a:solidFill>
                  <a:srgbClr val="00B050"/>
                </a:solidFill>
              </a:rPr>
              <a:t>Pressure on natural resources</a:t>
            </a:r>
            <a:endParaRPr lang="en-CA" sz="2000" b="0" u="sng" dirty="0">
              <a:solidFill>
                <a:srgbClr val="00B050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8" y="2006293"/>
            <a:ext cx="2730348" cy="186160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 descr="C:\Users\viseklu\AppData\Local\Microsoft\Windows\Temporary Internet Files\Content.IE5\ZJIY7ZFK\prodma2-2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351" y="1995686"/>
            <a:ext cx="2798756" cy="1858063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B w="1524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591" y="2010203"/>
            <a:ext cx="2960695" cy="1857691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B w="139700" h="139700" prst="divo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94619"/>
            <a:ext cx="2389579" cy="1629259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 descr="C:\Users\viseklu\AppData\Local\Microsoft\Windows\Temporary Internet Files\Content.IE5\ZJIY7ZFK\prodma2-2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109764"/>
            <a:ext cx="2539764" cy="1686122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B w="1524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701" y="2109765"/>
            <a:ext cx="2687252" cy="1686121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B w="139700" h="139700" prst="divo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20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22138" y="788988"/>
            <a:ext cx="8642350" cy="379412"/>
          </a:xfrm>
        </p:spPr>
        <p:txBody>
          <a:bodyPr/>
          <a:lstStyle/>
          <a:p>
            <a:r>
              <a:rPr lang="en-GB" b="0" u="sng" dirty="0">
                <a:solidFill>
                  <a:srgbClr val="00B050"/>
                </a:solidFill>
              </a:rPr>
              <a:t>Lower water availability due to climate </a:t>
            </a:r>
            <a:r>
              <a:rPr lang="en-GB" b="0" u="sng" dirty="0" smtClean="0">
                <a:solidFill>
                  <a:srgbClr val="00B050"/>
                </a:solidFill>
              </a:rPr>
              <a:t>change in 2050</a:t>
            </a:r>
            <a:endParaRPr lang="en-GB" b="0" u="sng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4689315"/>
            <a:ext cx="29523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100" b="0" dirty="0" smtClean="0">
                <a:solidFill>
                  <a:schemeClr val="tx1"/>
                </a:solidFill>
              </a:rPr>
              <a:t>Source: JRC, </a:t>
            </a:r>
            <a:r>
              <a:rPr lang="fr-BE" sz="1100" b="0" dirty="0" smtClean="0">
                <a:solidFill>
                  <a:schemeClr val="tx1"/>
                </a:solidFill>
              </a:rPr>
              <a:t>2017 - </a:t>
            </a:r>
            <a:r>
              <a:rPr lang="fr-BE" sz="1100" b="0" dirty="0" err="1" smtClean="0">
                <a:solidFill>
                  <a:schemeClr val="tx1"/>
                </a:solidFill>
              </a:rPr>
              <a:t>Ref</a:t>
            </a:r>
            <a:r>
              <a:rPr lang="fr-BE" sz="1100" b="0" dirty="0" smtClean="0">
                <a:solidFill>
                  <a:schemeClr val="tx1"/>
                </a:solidFill>
              </a:rPr>
              <a:t> </a:t>
            </a:r>
            <a:r>
              <a:rPr lang="fr-BE" sz="1100" b="0" dirty="0" err="1" smtClean="0">
                <a:solidFill>
                  <a:schemeClr val="tx1"/>
                </a:solidFill>
              </a:rPr>
              <a:t>year</a:t>
            </a:r>
            <a:r>
              <a:rPr lang="fr-BE" sz="1100" b="0" dirty="0" smtClean="0">
                <a:solidFill>
                  <a:schemeClr val="tx1"/>
                </a:solidFill>
              </a:rPr>
              <a:t>: 2050</a:t>
            </a:r>
            <a:endParaRPr lang="en-GB" sz="1100" b="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>
          <a:xfrm>
            <a:off x="4283968" y="4978780"/>
            <a:ext cx="630000" cy="178200"/>
          </a:xfrm>
          <a:prstGeom prst="rect">
            <a:avLst/>
          </a:prstGeom>
          <a:solidFill>
            <a:srgbClr val="42A62A"/>
          </a:solidFill>
        </p:spPr>
        <p:txBody>
          <a:bodyPr/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7C1AB190-3418-43DD-A3CD-D8A096FCB2FD}" type="slidenum">
              <a:rPr lang="en-GB" sz="1100" smtClean="0"/>
              <a:pPr>
                <a:defRPr/>
              </a:pPr>
              <a:t>7</a:t>
            </a:fld>
            <a:endParaRPr lang="en-GB" sz="1100" dirty="0"/>
          </a:p>
        </p:txBody>
      </p:sp>
      <p:pic>
        <p:nvPicPr>
          <p:cNvPr id="3" name="Picture 2" descr="C:\Users\viseklu\AppData\Local\Microsoft\Windows\Temporary Internet Files\Content.Outlook\OJV2HTNR\WeiCAvg_RCP85_2degre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12352"/>
            <a:ext cx="6120680" cy="340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827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788988"/>
            <a:ext cx="9036496" cy="379412"/>
          </a:xfrm>
        </p:spPr>
        <p:txBody>
          <a:bodyPr/>
          <a:lstStyle/>
          <a:p>
            <a:r>
              <a:rPr lang="en-GB" b="0" u="sng" dirty="0">
                <a:solidFill>
                  <a:srgbClr val="00B050"/>
                </a:solidFill>
              </a:rPr>
              <a:t>Labour outflows from farming</a:t>
            </a: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4283968" y="4978780"/>
            <a:ext cx="630000" cy="178200"/>
          </a:xfrm>
          <a:prstGeom prst="rect">
            <a:avLst/>
          </a:prstGeom>
          <a:solidFill>
            <a:srgbClr val="42A62A"/>
          </a:solidFill>
        </p:spPr>
        <p:txBody>
          <a:bodyPr/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7C1AB190-3418-43DD-A3CD-D8A096FCB2FD}" type="slidenum">
              <a:rPr lang="en-GB" sz="1100" smtClean="0"/>
              <a:pPr>
                <a:defRPr/>
              </a:pPr>
              <a:t>8</a:t>
            </a:fld>
            <a:endParaRPr lang="en-GB" sz="11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6004480"/>
              </p:ext>
            </p:extLst>
          </p:nvPr>
        </p:nvGraphicFramePr>
        <p:xfrm>
          <a:off x="1315862" y="1280964"/>
          <a:ext cx="6566212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90604" y="4305300"/>
            <a:ext cx="17281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900" b="0" i="1" dirty="0" smtClean="0">
                <a:solidFill>
                  <a:schemeClr val="tx1"/>
                </a:solidFill>
              </a:rPr>
              <a:t>Source: Eurostat</a:t>
            </a:r>
            <a:endParaRPr lang="en-GB" sz="900" b="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65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788988"/>
            <a:ext cx="9144000" cy="558626"/>
          </a:xfrm>
        </p:spPr>
        <p:txBody>
          <a:bodyPr/>
          <a:lstStyle/>
          <a:p>
            <a:r>
              <a:rPr lang="en-GB" b="0" u="sng" dirty="0">
                <a:solidFill>
                  <a:srgbClr val="00B050"/>
                </a:solidFill>
              </a:rPr>
              <a:t>Youth unemployment (15-24 years old) in EU-28 </a:t>
            </a:r>
            <a:r>
              <a:rPr lang="en-GB" b="0" dirty="0" smtClean="0">
                <a:solidFill>
                  <a:srgbClr val="00B050"/>
                </a:solidFill>
              </a:rPr>
              <a:t/>
            </a:r>
            <a:br>
              <a:rPr lang="en-GB" b="0" dirty="0" smtClean="0">
                <a:solidFill>
                  <a:srgbClr val="00B050"/>
                </a:solidFill>
              </a:rPr>
            </a:br>
            <a:r>
              <a:rPr lang="en-GB" b="0" dirty="0" smtClean="0">
                <a:solidFill>
                  <a:srgbClr val="00B050"/>
                </a:solidFill>
              </a:rPr>
              <a:t>by </a:t>
            </a:r>
            <a:r>
              <a:rPr lang="en-GB" b="0" dirty="0">
                <a:solidFill>
                  <a:srgbClr val="00B050"/>
                </a:solidFill>
              </a:rPr>
              <a:t>type of region, 2009-2015</a:t>
            </a: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4283968" y="4978780"/>
            <a:ext cx="630000" cy="178200"/>
          </a:xfrm>
          <a:prstGeom prst="rect">
            <a:avLst/>
          </a:prstGeom>
          <a:solidFill>
            <a:srgbClr val="42A62A"/>
          </a:solidFill>
        </p:spPr>
        <p:txBody>
          <a:bodyPr/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7C1AB190-3418-43DD-A3CD-D8A096FCB2FD}" type="slidenum">
              <a:rPr lang="en-GB" sz="1100" smtClean="0"/>
              <a:pPr>
                <a:defRPr/>
              </a:pPr>
              <a:t>9</a:t>
            </a:fld>
            <a:endParaRPr lang="en-GB" sz="11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8095361"/>
              </p:ext>
            </p:extLst>
          </p:nvPr>
        </p:nvGraphicFramePr>
        <p:xfrm>
          <a:off x="1502624" y="1491630"/>
          <a:ext cx="619268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2"/>
          <p:cNvSpPr txBox="1"/>
          <p:nvPr/>
        </p:nvSpPr>
        <p:spPr>
          <a:xfrm>
            <a:off x="1547664" y="4515966"/>
            <a:ext cx="14154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BE" sz="900" b="0" i="1" dirty="0" smtClean="0">
                <a:solidFill>
                  <a:schemeClr val="tx1"/>
                </a:solidFill>
              </a:rPr>
              <a:t>Source: Eurostat</a:t>
            </a:r>
            <a:endParaRPr lang="en-GB" sz="900" b="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81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GRI PPT_template_E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rgbClr val="003399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hlink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anchor="ctr">
        <a:spAutoFit/>
      </a:bodyPr>
      <a:lstStyle>
        <a:defPPr fontAlgn="auto">
          <a:spcBef>
            <a:spcPts val="0"/>
          </a:spcBef>
          <a:spcAft>
            <a:spcPts val="0"/>
          </a:spcAft>
          <a:defRPr sz="900" b="0" i="1" kern="0" dirty="0">
            <a:solidFill>
              <a:sysClr val="windowText" lastClr="000000"/>
            </a:solidFill>
            <a:latin typeface="+mn-l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8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2DDB353BB58149B79E1C959DAFA6D2" ma:contentTypeVersion="2" ma:contentTypeDescription="Create a new document." ma:contentTypeScope="" ma:versionID="d87597bd2d1812d68216600c28aca9cb">
  <xsd:schema xmlns:xsd="http://www.w3.org/2001/XMLSchema" xmlns:xs="http://www.w3.org/2001/XMLSchema" xmlns:p="http://schemas.microsoft.com/office/2006/metadata/properties" xmlns:ns1="http://schemas.microsoft.com/sharepoint/v3" xmlns:ns2="a3f0bd47-a814-41bf-ab48-bd3069cde275" targetNamespace="http://schemas.microsoft.com/office/2006/metadata/properties" ma:root="true" ma:fieldsID="4c469eb13c37e8ba8fd136f357499adf" ns1:_="" ns2:_="">
    <xsd:import namespace="http://schemas.microsoft.com/sharepoint/v3"/>
    <xsd:import namespace="a3f0bd47-a814-41bf-ab48-bd3069cde275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Is_x0020_Document_x0020_Visibl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f0bd47-a814-41bf-ab48-bd3069cde275" elementFormDefault="qualified">
    <xsd:import namespace="http://schemas.microsoft.com/office/2006/documentManagement/types"/>
    <xsd:import namespace="http://schemas.microsoft.com/office/infopath/2007/PartnerControls"/>
    <xsd:element name="Is_x0020_Document_x0020_Visible" ma:index="10" nillable="true" ma:displayName="Is Document Visible" ma:default="0" ma:internalName="Is_x0020_Document_x0020_Visibl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s_x0020_Document_x0020_Visible xmlns="a3f0bd47-a814-41bf-ab48-bd3069cde275">false</Is_x0020_Document_x0020_Visible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1AC075A-861B-4B18-ADBD-B981C7A1DA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3f0bd47-a814-41bf-ab48-bd3069cde2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51B24FB-F9C7-4F70-9A8F-9DED4DA0C50C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8A76FFFB-27D8-48FA-88EE-69D5C632823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C27C6A0F-62A2-4CCA-8E92-F7E634C6774A}">
  <ds:schemaRefs>
    <ds:schemaRef ds:uri="http://purl.org/dc/dcmitype/"/>
    <ds:schemaRef ds:uri="http://schemas.microsoft.com/sharepoint/v3"/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a3f0bd47-a814-41bf-ab48-bd3069cde275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AGRI PPT_template_EN</Template>
  <TotalTime>827</TotalTime>
  <Words>466</Words>
  <Application>Microsoft Office PowerPoint</Application>
  <PresentationFormat>On-screen Show (16:9)</PresentationFormat>
  <Paragraphs>146</Paragraphs>
  <Slides>21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AGRI PPT_template_EN</vt:lpstr>
      <vt:lpstr>3_Slide_Master</vt:lpstr>
      <vt:lpstr>4_Slide_Master</vt:lpstr>
      <vt:lpstr>8_Slide_Master</vt:lpstr>
      <vt:lpstr>5_Slide_Master</vt:lpstr>
      <vt:lpstr>1_Slide_Master</vt:lpstr>
      <vt:lpstr>6_Slide_Master</vt:lpstr>
      <vt:lpstr>2_Slide_Master</vt:lpstr>
      <vt:lpstr>PowerPoint Presentation</vt:lpstr>
      <vt:lpstr>PowerPoint Presentation</vt:lpstr>
      <vt:lpstr>Decreasing trend in real income in EU-28</vt:lpstr>
      <vt:lpstr>Average wage vs. agricultural income per hour</vt:lpstr>
      <vt:lpstr>Farm Income volatility share of farms with losses &gt;30% compared to average of 3 previous  years</vt:lpstr>
      <vt:lpstr>PowerPoint Presentation</vt:lpstr>
      <vt:lpstr>Lower water availability due to climate change in 2050</vt:lpstr>
      <vt:lpstr>Labour outflows from farming</vt:lpstr>
      <vt:lpstr>Youth unemployment (15-24 years old) in EU-28  by type of region, 2009-2015</vt:lpstr>
      <vt:lpstr>Next-generation broadband coverage in EU, 2010-15</vt:lpstr>
      <vt:lpstr>Poverty rate by type of region in EU-28, 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Public Consultation: Keeping a strong Agricultural Policy at EU level</vt:lpstr>
      <vt:lpstr>Public consultation: negative reply when assessing to what extent the CAP addresses the environmental challenges</vt:lpstr>
      <vt:lpstr>Public consultation: Agreement on the call for a modern and simpler CAP</vt:lpstr>
      <vt:lpstr>PowerPoint Presentation</vt:lpstr>
      <vt:lpstr>PowerPoint Presentation</vt:lpstr>
    </vt:vector>
  </TitlesOfParts>
  <Company>European Commission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European Commission</dc:subject>
  <dc:creator>C1</dc:creator>
  <cp:lastModifiedBy>VASTMANS Liesbet</cp:lastModifiedBy>
  <cp:revision>62</cp:revision>
  <dcterms:created xsi:type="dcterms:W3CDTF">2017-10-09T13:38:53Z</dcterms:created>
  <dcterms:modified xsi:type="dcterms:W3CDTF">2017-10-16T14:14:02Z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 Document Visible">
    <vt:lpwstr>0</vt:lpwstr>
  </property>
  <property fmtid="{D5CDD505-2E9C-101B-9397-08002B2CF9AE}" pid="3" name="ContentType">
    <vt:lpwstr>Document</vt:lpwstr>
  </property>
  <property fmtid="{D5CDD505-2E9C-101B-9397-08002B2CF9AE}" pid="4" name="PublishingExpirationDate">
    <vt:lpwstr/>
  </property>
  <property fmtid="{D5CDD505-2E9C-101B-9397-08002B2CF9AE}" pid="5" name="PublishingStartDate">
    <vt:lpwstr/>
  </property>
</Properties>
</file>