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  <p:sldMasterId id="2147483697" r:id="rId4"/>
    <p:sldMasterId id="2147483710" r:id="rId5"/>
  </p:sldMasterIdLst>
  <p:notesMasterIdLst>
    <p:notesMasterId r:id="rId45"/>
  </p:notesMasterIdLst>
  <p:sldIdLst>
    <p:sldId id="257" r:id="rId6"/>
    <p:sldId id="355" r:id="rId7"/>
    <p:sldId id="344" r:id="rId8"/>
    <p:sldId id="275" r:id="rId9"/>
    <p:sldId id="276" r:id="rId10"/>
    <p:sldId id="316" r:id="rId11"/>
    <p:sldId id="318" r:id="rId12"/>
    <p:sldId id="319" r:id="rId13"/>
    <p:sldId id="320" r:id="rId14"/>
    <p:sldId id="268" r:id="rId15"/>
    <p:sldId id="277" r:id="rId16"/>
    <p:sldId id="298" r:id="rId17"/>
    <p:sldId id="299" r:id="rId18"/>
    <p:sldId id="447" r:id="rId19"/>
    <p:sldId id="448" r:id="rId20"/>
    <p:sldId id="449" r:id="rId21"/>
    <p:sldId id="450" r:id="rId22"/>
    <p:sldId id="463" r:id="rId23"/>
    <p:sldId id="476" r:id="rId24"/>
    <p:sldId id="453" r:id="rId25"/>
    <p:sldId id="288" r:id="rId26"/>
    <p:sldId id="263" r:id="rId27"/>
    <p:sldId id="265" r:id="rId28"/>
    <p:sldId id="478" r:id="rId29"/>
    <p:sldId id="443" r:id="rId30"/>
    <p:sldId id="362" r:id="rId31"/>
    <p:sldId id="451" r:id="rId32"/>
    <p:sldId id="339" r:id="rId33"/>
    <p:sldId id="345" r:id="rId34"/>
    <p:sldId id="347" r:id="rId35"/>
    <p:sldId id="381" r:id="rId36"/>
    <p:sldId id="384" r:id="rId37"/>
    <p:sldId id="377" r:id="rId38"/>
    <p:sldId id="378" r:id="rId39"/>
    <p:sldId id="379" r:id="rId40"/>
    <p:sldId id="452" r:id="rId41"/>
    <p:sldId id="317" r:id="rId42"/>
    <p:sldId id="323" r:id="rId43"/>
    <p:sldId id="479" r:id="rId4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9" autoAdjust="0"/>
    <p:restoredTop sz="94660"/>
  </p:normalViewPr>
  <p:slideViewPr>
    <p:cSldViewPr snapToGrid="0">
      <p:cViewPr varScale="1">
        <p:scale>
          <a:sx n="86" d="100"/>
          <a:sy n="86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Agrar\Documents\Prezent&#225;ci&#243;\El&#337;ad&#225;s_sy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none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 sz="1800" b="1" dirty="0"/>
              <a:t>Terméshozam</a:t>
            </a:r>
            <a:r>
              <a:rPr lang="hu-HU" sz="1800" b="1" baseline="0" dirty="0"/>
              <a:t> és starter költség</a:t>
            </a:r>
            <a:r>
              <a:rPr lang="hu-HU" sz="1800" b="1" dirty="0"/>
              <a:t> kezelésenként</a:t>
            </a:r>
            <a:r>
              <a:rPr lang="hu-HU" sz="1800" b="1" baseline="0" dirty="0"/>
              <a:t> - Pécs, 2016</a:t>
            </a:r>
            <a:endParaRPr lang="hu-HU" sz="18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none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plotArea>
      <c:layout>
        <c:manualLayout>
          <c:layoutTarget val="inner"/>
          <c:xMode val="edge"/>
          <c:yMode val="edge"/>
          <c:x val="8.6106266283076008E-2"/>
          <c:y val="8.2995887162982285E-2"/>
          <c:w val="0.8693042771978382"/>
          <c:h val="0.816116442321585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'Diagram termésátlagok_adat (2)'!$B$1</c:f>
              <c:strCache>
                <c:ptCount val="1"/>
                <c:pt idx="0">
                  <c:v>Termésátlag (t/ha)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50800" dist="50800" dir="5400000" algn="ctr" rotWithShape="0">
                <a:schemeClr val="tx1"/>
              </a:outerShdw>
            </a:effectLst>
          </c:spPr>
          <c:invertIfNegative val="0"/>
          <c:cat>
            <c:strRef>
              <c:f>'Diagram termésátlagok_adat (2)'!$A$2:$A$5</c:f>
              <c:strCache>
                <c:ptCount val="4"/>
                <c:pt idx="0">
                  <c:v>180 kg Corn Starter</c:v>
                </c:pt>
                <c:pt idx="1">
                  <c:v>180 kg Eurofertil TOP 35 NP</c:v>
                </c:pt>
                <c:pt idx="2">
                  <c:v>170 kg YaraMila NPK 16-27-7</c:v>
                </c:pt>
                <c:pt idx="3">
                  <c:v>36 kg Physiostart</c:v>
                </c:pt>
              </c:strCache>
            </c:strRef>
          </c:cat>
          <c:val>
            <c:numRef>
              <c:f>'Diagram termésátlagok_adat (2)'!$B$2:$B$5</c:f>
              <c:numCache>
                <c:formatCode>0.00</c:formatCode>
                <c:ptCount val="4"/>
                <c:pt idx="0">
                  <c:v>12.368504232938761</c:v>
                </c:pt>
                <c:pt idx="1">
                  <c:v>12.33386992306316</c:v>
                </c:pt>
                <c:pt idx="2">
                  <c:v>12.195673968603742</c:v>
                </c:pt>
                <c:pt idx="3">
                  <c:v>11.935345880536016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9F-4C70-BC04-B66DC78652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336060416"/>
        <c:axId val="-336058784"/>
      </c:barChart>
      <c:scatterChart>
        <c:scatterStyle val="smoothMarker"/>
        <c:varyColors val="0"/>
        <c:ser>
          <c:idx val="1"/>
          <c:order val="1"/>
          <c:tx>
            <c:strRef>
              <c:f>'Diagram termésátlagok_adat (2)'!$C$1</c:f>
              <c:strCache>
                <c:ptCount val="1"/>
                <c:pt idx="0">
                  <c:v>Költég (Ft/ha)</c:v>
                </c:pt>
              </c:strCache>
            </c:strRef>
          </c:tx>
          <c:spPr>
            <a:ln w="63500" cap="rnd">
              <a:solidFill>
                <a:schemeClr val="tx1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alpha val="7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strRef>
              <c:f>'Diagram termésátlagok_adat (2)'!$A$2:$A$5</c:f>
              <c:strCache>
                <c:ptCount val="4"/>
                <c:pt idx="0">
                  <c:v>180 kg Corn Starter</c:v>
                </c:pt>
                <c:pt idx="1">
                  <c:v>180 kg Eurofertil TOP 35 NP</c:v>
                </c:pt>
                <c:pt idx="2">
                  <c:v>170 kg YaraMila NPK 16-27-7</c:v>
                </c:pt>
                <c:pt idx="3">
                  <c:v>36 kg Physiostart</c:v>
                </c:pt>
              </c:strCache>
            </c:strRef>
          </c:xVal>
          <c:yVal>
            <c:numRef>
              <c:f>'Diagram termésátlagok_adat (2)'!$C$2:$C$5</c:f>
              <c:numCache>
                <c:formatCode>General</c:formatCode>
                <c:ptCount val="4"/>
                <c:pt idx="0">
                  <c:v>28800</c:v>
                </c:pt>
                <c:pt idx="1">
                  <c:v>38700</c:v>
                </c:pt>
                <c:pt idx="2">
                  <c:v>28526.000000000004</c:v>
                </c:pt>
                <c:pt idx="3">
                  <c:v>39240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E9F-4C70-BC04-B66DC78652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336058240"/>
        <c:axId val="-336060960"/>
      </c:scatterChart>
      <c:catAx>
        <c:axId val="-3360604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-336058784"/>
        <c:crosses val="autoZero"/>
        <c:auto val="1"/>
        <c:lblAlgn val="ctr"/>
        <c:lblOffset val="100"/>
        <c:noMultiLvlLbl val="0"/>
      </c:catAx>
      <c:valAx>
        <c:axId val="-336058784"/>
        <c:scaling>
          <c:orientation val="minMax"/>
          <c:min val="11.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 sz="1200" b="1">
                    <a:solidFill>
                      <a:schemeClr val="tx1"/>
                    </a:solidFill>
                  </a:rPr>
                  <a:t>Termésátlag t/ha</a:t>
                </a:r>
              </a:p>
            </c:rich>
          </c:tx>
          <c:layout>
            <c:manualLayout>
              <c:xMode val="edge"/>
              <c:yMode val="edge"/>
              <c:x val="2.881370346408191E-3"/>
              <c:y val="0.4104524715872363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-336060416"/>
        <c:crosses val="autoZero"/>
        <c:crossBetween val="between"/>
      </c:valAx>
      <c:valAx>
        <c:axId val="-336060960"/>
        <c:scaling>
          <c:orientation val="minMax"/>
          <c:min val="20000"/>
        </c:scaling>
        <c:delete val="0"/>
        <c:axPos val="r"/>
        <c:numFmt formatCode="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-336058240"/>
        <c:crosses val="max"/>
        <c:crossBetween val="midCat"/>
      </c:valAx>
      <c:valAx>
        <c:axId val="-33605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3360609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1639901809211086"/>
          <c:y val="0.13610132116884316"/>
          <c:w val="0.34512007496599956"/>
          <c:h val="4.28399271180794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2CA22-F76D-4113-9FAE-860FAB050CB2}" type="datetimeFigureOut">
              <a:rPr lang="hu-HU" smtClean="0"/>
              <a:t>2019. 03. 07.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E5119-5E28-46B8-8972-B1E37AD159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7539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>
            <a:extLst>
              <a:ext uri="{FF2B5EF4-FFF2-40B4-BE49-F238E27FC236}">
                <a16:creationId xmlns:a16="http://schemas.microsoft.com/office/drawing/2014/main" id="{3726AA73-1217-4445-BA5B-67287B2888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F31AFD26-5B0A-4BFD-945C-F6A6FF3092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686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>
            <a:extLst>
              <a:ext uri="{FF2B5EF4-FFF2-40B4-BE49-F238E27FC236}">
                <a16:creationId xmlns:a16="http://schemas.microsoft.com/office/drawing/2014/main" id="{8FE79A19-AE0E-4EC7-8D73-C0ED867A05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7C976765-84C0-45B1-B102-399225FCF4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>
            <a:extLst>
              <a:ext uri="{FF2B5EF4-FFF2-40B4-BE49-F238E27FC236}">
                <a16:creationId xmlns:a16="http://schemas.microsoft.com/office/drawing/2014/main" id="{353F2860-1D01-4662-B60E-A9DEB39E65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2DD095CA-6789-4A1C-B2DD-56207B089F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686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">
            <a:extLst>
              <a:ext uri="{FF2B5EF4-FFF2-40B4-BE49-F238E27FC236}">
                <a16:creationId xmlns:a16="http://schemas.microsoft.com/office/drawing/2014/main" id="{176A1749-D0E0-4A33-95E9-9550EF1CF7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8067" name="Rectangle 2">
            <a:extLst>
              <a:ext uri="{FF2B5EF4-FFF2-40B4-BE49-F238E27FC236}">
                <a16:creationId xmlns:a16="http://schemas.microsoft.com/office/drawing/2014/main" id="{974AAA87-E434-4845-8771-2B7865C1F0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686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>
            <a:extLst>
              <a:ext uri="{FF2B5EF4-FFF2-40B4-BE49-F238E27FC236}">
                <a16:creationId xmlns:a16="http://schemas.microsoft.com/office/drawing/2014/main" id="{9D19EA5A-3D96-4C96-9870-BD06DB4370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1" name="Rectangle 2">
            <a:extLst>
              <a:ext uri="{FF2B5EF4-FFF2-40B4-BE49-F238E27FC236}">
                <a16:creationId xmlns:a16="http://schemas.microsoft.com/office/drawing/2014/main" id="{E02E9B95-613E-4F01-A265-88ED3B9EB2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686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026068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>
            <a:extLst>
              <a:ext uri="{FF2B5EF4-FFF2-40B4-BE49-F238E27FC236}">
                <a16:creationId xmlns:a16="http://schemas.microsoft.com/office/drawing/2014/main" id="{4D13A773-3C9E-4F2A-8021-1EAAFB426D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9" name="Rectangle 2">
            <a:extLst>
              <a:ext uri="{FF2B5EF4-FFF2-40B4-BE49-F238E27FC236}">
                <a16:creationId xmlns:a16="http://schemas.microsoft.com/office/drawing/2014/main" id="{D808F994-F990-49C6-B8AD-DBED138C49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686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 alt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8D7871-A452-4E2F-A16B-C526F02EA93C}" type="slidenum">
              <a:rPr lang="en-GB"/>
              <a:pPr/>
              <a:t>27</a:t>
            </a:fld>
            <a:endParaRPr lang="en-GB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2875" y="768350"/>
            <a:ext cx="6818313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10407" y="4861441"/>
            <a:ext cx="5683250" cy="460735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4473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BCA1EC2-04C9-4FEC-B6E4-01234785A4B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F2E82-7DDB-441D-A311-0315E852687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93466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3C36C6C-B585-4D09-8C78-C5679576909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33294-6064-4495-95A6-5B03A454895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500686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826500" y="128589"/>
            <a:ext cx="2736851" cy="55848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09601" y="128589"/>
            <a:ext cx="8013700" cy="55848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6660B85-F31C-4A5A-ABE9-40365AD06A9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85C88-1A9E-4B9E-A167-7CE2319C46D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837200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128588"/>
            <a:ext cx="10953751" cy="1433512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408A8CC-C3A7-40E5-9CE7-11284E3239A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1EFC8-162D-4A11-8DAC-0DCA1CABB17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947683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/>
              <a:t>2019. 03. 07.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5697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/>
              <a:t>2019. 03. 07.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3924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/>
              <a:t>2019. 03. 07.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9984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/>
              <a:t>2019. 03. 07.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9757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/>
              <a:t>2019. 03. 07.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71874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/>
              <a:t>2019. 03. 07.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67071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/>
              <a:t>2019. 03. 07.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90256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9F905D9-19E8-491C-BA8D-64AD1D6B3F6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4B40F-0A28-44F6-BA8E-DB0A6264EE72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0824933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/>
              <a:t>2019. 03. 07.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7693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/>
              <a:t>2019. 03. 07.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72303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/>
              <a:t>2019. 03. 07.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81174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/>
              <a:t>2019. 03. 07.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37919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2019. 03. 07.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6233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2019. 03. 07.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5859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2019. 03. 07.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1940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2019. 03. 07.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0109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2019. 03. 07.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4920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2019. 03. 07.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777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1EC258A-091F-4A9B-8FBE-219A15423EF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E6D20-2177-40B0-A532-33701997049E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0980965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2019. 03. 07.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3318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2019. 03. 07.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7253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2019. 03. 07.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1546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2019. 03. 07.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8478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11D4F-2D2D-4E99-A976-C2326EE2AB70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2019. 03. 07.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CD756-EC52-4CCA-9641-08116EB4294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9202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4BD03E0-0ABB-4133-9A64-83C3894C8EE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27515-13B0-48F7-9C01-704A5B32EEB7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2619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A313079-218E-4CA7-8560-34607BD5B5D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D48B-48EE-40C6-A485-C8CA37D5078C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9046110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780E951-A356-4F21-83B3-AFC8CFE1190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87D90-5118-4824-A83A-C404C5556CC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6388162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09601" y="1600200"/>
            <a:ext cx="5374217" cy="411321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87018" y="1600200"/>
            <a:ext cx="5376333" cy="411321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937FF74-2A42-4909-9BD3-E7D93BF3141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72E09-7101-42E0-8D2C-CF4A1DADD31E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7778983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B836E68-355D-4BA6-A893-0C329C962B2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C8796-0C88-41E6-8947-BCF2D2E6F42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826132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09601" y="1600200"/>
            <a:ext cx="5374217" cy="411321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87018" y="1600200"/>
            <a:ext cx="5376333" cy="411321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C2A1F2E-287D-4129-90E0-87B5BC6A2E2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4890E-1D9C-43BD-B00A-10F40D19DA35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8568136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53790DD-7C46-453D-BAB6-1617B6BDBF6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FAA57-DA9D-416F-B9DF-5C9001D7724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0952686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6254A9E7-B2CD-457D-8BC0-AC32D0FBC0C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B9E8B-B670-4644-BC40-E0BEEC7877DC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0552276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B39317E-4D9C-4F09-9C4A-676742C1844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4B601-91CA-4871-ABFB-8928C292AF0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5100971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857E258-7432-47F2-AE72-22F0404C547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BC75B-A052-4C6A-AC06-536A2461CA3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897141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896DFB4-5EEA-4D50-8E7B-F80A4253832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609F-672E-4A9F-933B-9F78A7B176A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9900877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826500" y="128589"/>
            <a:ext cx="2736851" cy="55848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09601" y="128589"/>
            <a:ext cx="8013700" cy="55848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E01F9D7-CE64-464D-AA8C-D45F7E8E9B9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4405E-66DD-4525-A102-583576C8BF2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9031246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128588"/>
            <a:ext cx="10953751" cy="1433512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ACB8F89-FB69-48CE-A638-E3EEFE5BAA3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AF344-A494-4AA2-AB11-14155D9AC10C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8536622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99EE6-7A27-4DF4-865B-5546F05D9827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4307760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F9627-0AC9-4B22-9D3D-A0B73622640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7517003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48172-151C-4BB8-B4C4-C4D9524E4D3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385894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BA465AC-31C8-47A7-B290-0F49E9F22AD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5AC94-9438-4FAC-8BC9-89CB0C53AB5B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62378037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09601" y="1600200"/>
            <a:ext cx="5374217" cy="411321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87018" y="1600200"/>
            <a:ext cx="5376333" cy="411321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987FA-F410-4574-9EE1-115D4B50B2F3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3921797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9353F-5C15-4EBF-A346-CEFCAE23AECB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1716458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94148-517F-4551-8F7C-78E6FEA5E523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4099221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56261-A0A8-496B-A449-AA23EFDB90E2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73297802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6B592-9D6A-4F44-AE19-AB14462ADE25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7187942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85444-2D73-44CA-BA5A-B78475F942DB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47532646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C8B42-BD66-4E8C-96D1-12C0D4592347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11121604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826500" y="128589"/>
            <a:ext cx="2736851" cy="55848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09601" y="128589"/>
            <a:ext cx="8013700" cy="55848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4F3E8-A835-46B4-AC7A-38138B75B0B9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98817636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128588"/>
            <a:ext cx="10953751" cy="1433512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2480A-5CDB-4CE3-82D1-A44E3DF2060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75307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5FE06F8-A335-4FBC-A462-6229F4E9D66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22740-E5A5-41E6-8C7A-6FDA8B3A8F95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15992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8F7A3BCD-EAAC-400B-BF16-D568FE11205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03542-8474-47C1-939F-5498FD859740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101346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F6945E4-9A7D-4F16-A2E2-AC3B01B3769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C6222-DCC5-4DE8-960C-79BD7D1CB3EE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335144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E796E3E-5F21-4108-8E98-4A34E1F6166B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724AD-F297-4B7B-8750-BE092A72A4DD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795087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50"/>
            </a:gs>
            <a:gs pos="17000">
              <a:srgbClr val="FFFFFF"/>
            </a:gs>
            <a:gs pos="100000">
              <a:srgbClr val="FFFFFF"/>
            </a:gs>
          </a:gsLst>
          <a:lin ang="18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6E2A14A0-E541-491E-AF63-C6B457EC0B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128588"/>
            <a:ext cx="10953751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Címszöveg formátumának szerkesztése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D95495D5-4741-45B3-AD37-CB8CB5820F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600200"/>
            <a:ext cx="10953751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Vázlatszöveg formátumának szerkesztése</a:t>
            </a:r>
          </a:p>
          <a:p>
            <a:pPr lvl="1"/>
            <a:r>
              <a:rPr lang="en-GB" altLang="hu-HU"/>
              <a:t>Második vázlatszint</a:t>
            </a:r>
          </a:p>
          <a:p>
            <a:pPr lvl="2"/>
            <a:r>
              <a:rPr lang="en-GB" altLang="hu-HU"/>
              <a:t>Harmadik vázlatszint</a:t>
            </a:r>
          </a:p>
          <a:p>
            <a:pPr lvl="3"/>
            <a:r>
              <a:rPr lang="en-GB" altLang="hu-HU"/>
              <a:t>Negyedik vázlatszint</a:t>
            </a:r>
          </a:p>
          <a:p>
            <a:pPr lvl="4"/>
            <a:r>
              <a:rPr lang="en-GB" altLang="hu-HU"/>
              <a:t>Ötödik vázlatszint</a:t>
            </a:r>
          </a:p>
          <a:p>
            <a:pPr lvl="4"/>
            <a:r>
              <a:rPr lang="en-GB" altLang="hu-HU"/>
              <a:t>Hatodik vázlatszint</a:t>
            </a:r>
          </a:p>
          <a:p>
            <a:pPr lvl="4"/>
            <a:r>
              <a:rPr lang="en-GB" altLang="hu-HU"/>
              <a:t>Hetedik vázlatszint</a:t>
            </a:r>
          </a:p>
        </p:txBody>
      </p:sp>
      <p:sp>
        <p:nvSpPr>
          <p:cNvPr id="1028" name="Text Box 3">
            <a:extLst>
              <a:ext uri="{FF2B5EF4-FFF2-40B4-BE49-F238E27FC236}">
                <a16:creationId xmlns:a16="http://schemas.microsoft.com/office/drawing/2014/main" id="{C1DC5471-8A2B-442F-AB1F-A8880D60BE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hu-HU" altLang="hu-HU" sz="1800"/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0A158FA8-99F2-401E-97D8-522495A6D6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hu-HU" altLang="hu-HU" sz="1800"/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E7ED4C2D-F851-436D-BEB0-5A15FF261CB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737601" y="6245226"/>
            <a:ext cx="2825751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4BE2A9C4-2B3B-4CE8-90FB-BCAA28A56A95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553364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17000">
              <a:schemeClr val="bg1"/>
            </a:gs>
          </a:gsLst>
          <a:lin ang="18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11D4F-2D2D-4E99-A976-C2326EE2AB70}" type="datetimeFigureOut">
              <a:rPr lang="hu-HU" smtClean="0"/>
              <a:t>2019. 03. 07.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CD756-EC52-4CCA-9641-08116EB429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31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17000">
              <a:schemeClr val="bg1"/>
            </a:gs>
          </a:gsLst>
          <a:lin ang="18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11D4F-2D2D-4E99-A976-C2326EE2AB70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2019. 03. 07.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CD756-EC52-4CCA-9641-08116EB4294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589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50"/>
            </a:gs>
            <a:gs pos="17000">
              <a:srgbClr val="FFFFFF"/>
            </a:gs>
            <a:gs pos="100000">
              <a:srgbClr val="FFFFFF"/>
            </a:gs>
          </a:gsLst>
          <a:lin ang="18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3F2CD3D1-E305-4AAA-A734-B0129E99E7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128588"/>
            <a:ext cx="10953751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Címszöveg formátumának szerkesztése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1E504FCF-FE16-446E-B22C-28937189C8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600200"/>
            <a:ext cx="10953751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Vázlatszöveg formátumának szerkesztése</a:t>
            </a:r>
          </a:p>
          <a:p>
            <a:pPr lvl="1"/>
            <a:r>
              <a:rPr lang="en-GB" altLang="hu-HU"/>
              <a:t>Második vázlatszint</a:t>
            </a:r>
          </a:p>
          <a:p>
            <a:pPr lvl="2"/>
            <a:r>
              <a:rPr lang="en-GB" altLang="hu-HU"/>
              <a:t>Harmadik vázlatszint</a:t>
            </a:r>
          </a:p>
          <a:p>
            <a:pPr lvl="3"/>
            <a:r>
              <a:rPr lang="en-GB" altLang="hu-HU"/>
              <a:t>Negyedik vázlatszint</a:t>
            </a:r>
          </a:p>
          <a:p>
            <a:pPr lvl="4"/>
            <a:r>
              <a:rPr lang="en-GB" altLang="hu-HU"/>
              <a:t>Ötödik vázlatszint</a:t>
            </a:r>
          </a:p>
          <a:p>
            <a:pPr lvl="4"/>
            <a:r>
              <a:rPr lang="en-GB" altLang="hu-HU"/>
              <a:t>Hatodik vázlatszint</a:t>
            </a:r>
          </a:p>
          <a:p>
            <a:pPr lvl="4"/>
            <a:r>
              <a:rPr lang="en-GB" altLang="hu-HU"/>
              <a:t>Hetedik vázlatszint</a:t>
            </a:r>
          </a:p>
        </p:txBody>
      </p:sp>
      <p:sp>
        <p:nvSpPr>
          <p:cNvPr id="1028" name="Text Box 3">
            <a:extLst>
              <a:ext uri="{FF2B5EF4-FFF2-40B4-BE49-F238E27FC236}">
                <a16:creationId xmlns:a16="http://schemas.microsoft.com/office/drawing/2014/main" id="{21633B2C-2553-40FE-9C6B-5BC24553C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hu-HU" altLang="hu-HU" sz="1800"/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1061981F-ECA8-4D76-828B-F7F255972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hu-HU" altLang="hu-HU" sz="1800"/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E7ED4C2D-F851-436D-BEB0-5A15FF261CB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737601" y="6245226"/>
            <a:ext cx="2825751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A56FB1FC-A771-4F2E-97D9-7871C825065B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746594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17000">
              <a:schemeClr val="bg1"/>
            </a:gs>
          </a:gsLst>
          <a:lin ang="18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128588"/>
            <a:ext cx="10953751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Címszöveg formátumának szerkesztése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600200"/>
            <a:ext cx="10953751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Vázlatszöveg formátumának szerkesztése</a:t>
            </a:r>
          </a:p>
          <a:p>
            <a:pPr lvl="1"/>
            <a:r>
              <a:rPr lang="en-GB" altLang="hu-HU"/>
              <a:t>Második vázlatszint</a:t>
            </a:r>
          </a:p>
          <a:p>
            <a:pPr lvl="2"/>
            <a:r>
              <a:rPr lang="en-GB" altLang="hu-HU"/>
              <a:t>Harmadik vázlatszint</a:t>
            </a:r>
          </a:p>
          <a:p>
            <a:pPr lvl="3"/>
            <a:r>
              <a:rPr lang="en-GB" altLang="hu-HU"/>
              <a:t>Negyedik vázlatszint</a:t>
            </a:r>
          </a:p>
          <a:p>
            <a:pPr lvl="4"/>
            <a:r>
              <a:rPr lang="en-GB" altLang="hu-HU"/>
              <a:t>Ötödik vázlatszint</a:t>
            </a:r>
          </a:p>
          <a:p>
            <a:pPr lvl="4"/>
            <a:r>
              <a:rPr lang="en-GB" altLang="hu-HU"/>
              <a:t>Hatodik vázlatszint</a:t>
            </a:r>
          </a:p>
          <a:p>
            <a:pPr lvl="4"/>
            <a:r>
              <a:rPr lang="en-GB" altLang="hu-HU"/>
              <a:t>Hetedik vázlatszint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hu-HU" altLang="hu-HU" sz="1800">
              <a:solidFill>
                <a:srgbClr val="FFFFFF"/>
              </a:solidFill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hu-HU" altLang="hu-HU" sz="1800">
              <a:solidFill>
                <a:srgbClr val="FFFFFF"/>
              </a:solidFill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37601" y="6245226"/>
            <a:ext cx="2825751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fld id="{BB814F89-8FA2-440B-B1AC-75490573EAAF}" type="slidenum">
              <a:rPr lang="hu-HU" altLang="hu-HU" smtClean="0"/>
              <a:pPr defTabSz="449263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69703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5" Type="http://schemas.openxmlformats.org/officeDocument/2006/relationships/chart" Target="../charts/chart1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>
            <a:extLst>
              <a:ext uri="{FF2B5EF4-FFF2-40B4-BE49-F238E27FC236}">
                <a16:creationId xmlns:a16="http://schemas.microsoft.com/office/drawing/2014/main" id="{26475343-11C0-43C9-BC19-BF3BC4D98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7238" y="431801"/>
            <a:ext cx="8121650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hu-HU" altLang="hu-HU">
              <a:solidFill>
                <a:srgbClr val="FFFFFF"/>
              </a:solidFill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0CABB20D-0A53-475C-B2D8-82D8F4463B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2938" y="2276475"/>
            <a:ext cx="8350250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hu-HU" altLang="hu-HU" sz="4800" b="1" dirty="0" err="1"/>
              <a:t>NAKAdémia</a:t>
            </a:r>
            <a:r>
              <a:rPr lang="hu-HU" altLang="hu-HU" sz="4800" b="1" dirty="0"/>
              <a:t> 2019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</a:pPr>
            <a:endParaRPr lang="hu-HU" altLang="hu-HU" sz="4800" b="1" dirty="0"/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hu-HU" altLang="hu-HU" sz="4800" b="1" i="1" dirty="0"/>
              <a:t>Átgondolt növénytáplálás</a:t>
            </a:r>
          </a:p>
        </p:txBody>
      </p:sp>
      <p:pic>
        <p:nvPicPr>
          <p:cNvPr id="17412" name="Picture 4">
            <a:extLst>
              <a:ext uri="{FF2B5EF4-FFF2-40B4-BE49-F238E27FC236}">
                <a16:creationId xmlns:a16="http://schemas.microsoft.com/office/drawing/2014/main" id="{4343C260-AF5D-4E04-AE25-06754F1B2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625" y="590551"/>
            <a:ext cx="239712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B2F6FC3F-7233-4F5D-B24D-DBF7769F6B81}"/>
              </a:ext>
            </a:extLst>
          </p:cNvPr>
          <p:cNvSpPr txBox="1"/>
          <p:nvPr/>
        </p:nvSpPr>
        <p:spPr>
          <a:xfrm>
            <a:off x="7508147" y="4890782"/>
            <a:ext cx="2927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i="1" dirty="0"/>
              <a:t>Péntek Csaba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3"/>
          <p:cNvSpPr>
            <a:spLocks noChangeArrowheads="1"/>
          </p:cNvSpPr>
          <p:nvPr/>
        </p:nvSpPr>
        <p:spPr bwMode="auto">
          <a:xfrm>
            <a:off x="2860709" y="99118"/>
            <a:ext cx="7414054" cy="991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Miért van szükség kénpótlásra?</a:t>
            </a:r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873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sp>
        <p:nvSpPr>
          <p:cNvPr id="21" name="Szövegdoboz 20"/>
          <p:cNvSpPr txBox="1"/>
          <p:nvPr/>
        </p:nvSpPr>
        <p:spPr>
          <a:xfrm>
            <a:off x="828204" y="1997909"/>
            <a:ext cx="105355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hu-H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ként a növények vízoldható kénvegyületek (jellemzően szulfátok) formájában veszik fel</a:t>
            </a:r>
          </a:p>
          <a:p>
            <a:pPr marL="285750" indent="-285750">
              <a:buFontTx/>
              <a:buChar char="-"/>
            </a:pPr>
            <a:r>
              <a:rPr lang="hu-H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vízoldható szulfát vegyületek épp úgy, mint a nitrogén és kalcium folyamatosan mosódik ki a talaj felső </a:t>
            </a:r>
            <a:r>
              <a:rPr lang="hu-H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rétegeiből</a:t>
            </a:r>
            <a:r>
              <a:rPr lang="hu-H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pótlása szükséges</a:t>
            </a:r>
          </a:p>
          <a:p>
            <a:pPr marL="285750" indent="-285750">
              <a:buFontTx/>
              <a:buChar char="-"/>
            </a:pPr>
            <a:r>
              <a:rPr lang="hu-H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Korábban ez a pótlás megoldódott az ipari kénszennyezéssel, szuperfoszfát típusú foszfor trágyázással, üzemanyagok füstgázai, stb.</a:t>
            </a:r>
          </a:p>
          <a:p>
            <a:pPr marL="285750" indent="-285750">
              <a:buFontTx/>
              <a:buChar char="-"/>
            </a:pPr>
            <a:r>
              <a:rPr lang="hu-H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környezetvédelem előtérbe kerülésével és a MAP, DAP típusú foszfor műtrágyák térnyerésével ezek a „kénforrások” elapadtak</a:t>
            </a:r>
          </a:p>
          <a:p>
            <a:pPr marL="285750" indent="-285750">
              <a:buFontTx/>
              <a:buChar char="-"/>
            </a:pPr>
            <a:r>
              <a:rPr lang="hu-H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legtöbb tápelemhez hasonlóan kénből is jelentős mennyiség tud kötődni a talaj szerves </a:t>
            </a:r>
            <a:r>
              <a:rPr lang="hu-H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anyagaiban</a:t>
            </a:r>
            <a:r>
              <a:rPr lang="hu-H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de a talajok humusztartalma is csökken</a:t>
            </a:r>
          </a:p>
          <a:p>
            <a:pPr marL="285750" indent="-285750">
              <a:buFontTx/>
              <a:buChar char="-"/>
            </a:pPr>
            <a:r>
              <a:rPr lang="hu-H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intenzív csapadékhullás gyakorisága nő, ez ismét csak a kimosódást erősíti</a:t>
            </a:r>
          </a:p>
          <a:p>
            <a:pPr marL="285750" indent="-285750">
              <a:buFontTx/>
              <a:buChar char="-"/>
            </a:pPr>
            <a:r>
              <a:rPr lang="hu-H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Mindezek következtében a talajok kén tartalma a pótlást nem igénylő szint alá csökkent</a:t>
            </a:r>
          </a:p>
          <a:p>
            <a:pPr marL="285750" indent="-285750">
              <a:buFontTx/>
              <a:buChar char="-"/>
            </a:pPr>
            <a:endParaRPr lang="hu-H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83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3"/>
          <p:cNvSpPr>
            <a:spLocks noChangeArrowheads="1"/>
          </p:cNvSpPr>
          <p:nvPr/>
        </p:nvSpPr>
        <p:spPr bwMode="auto">
          <a:xfrm>
            <a:off x="3656356" y="134744"/>
            <a:ext cx="7414054" cy="98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Kén szerepe a növényekben</a:t>
            </a:r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31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CD47199B-B382-4082-94D6-0CC5A0FBED23}"/>
              </a:ext>
            </a:extLst>
          </p:cNvPr>
          <p:cNvSpPr txBox="1">
            <a:spLocks noChangeArrowheads="1"/>
          </p:cNvSpPr>
          <p:nvPr/>
        </p:nvSpPr>
        <p:spPr>
          <a:xfrm>
            <a:off x="2022294" y="1612660"/>
            <a:ext cx="8640960" cy="4526395"/>
          </a:xfrm>
          <a:prstGeom prst="rect">
            <a:avLst/>
          </a:prstGeom>
          <a:ln/>
        </p:spPr>
        <p:txBody>
          <a:bodyPr vert="horz" lIns="78903" tIns="41030" rIns="78903" bIns="4103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6446" indent="-296446" algn="l">
              <a:spcBef>
                <a:spcPts val="548"/>
              </a:spcBef>
              <a:spcAft>
                <a:spcPct val="0"/>
              </a:spcAft>
              <a:buClr>
                <a:srgbClr val="FFFF00"/>
              </a:buClr>
              <a:buFont typeface="Arial" charset="0"/>
              <a:buChar char="•"/>
              <a:tabLst>
                <a:tab pos="296446" algn="l"/>
                <a:tab pos="388302" algn="l"/>
                <a:tab pos="782170" algn="l"/>
                <a:tab pos="1176039" algn="l"/>
                <a:tab pos="1569907" algn="l"/>
                <a:tab pos="1963776" algn="l"/>
                <a:tab pos="2357644" algn="l"/>
                <a:tab pos="2751512" algn="l"/>
                <a:tab pos="3145380" algn="l"/>
                <a:tab pos="3539249" algn="l"/>
                <a:tab pos="3933117" algn="l"/>
                <a:tab pos="4326986" algn="l"/>
                <a:tab pos="4720854" algn="l"/>
                <a:tab pos="5114723" algn="l"/>
                <a:tab pos="5508591" algn="l"/>
                <a:tab pos="5902460" algn="l"/>
                <a:tab pos="6296328" algn="l"/>
                <a:tab pos="6690197" algn="l"/>
                <a:tab pos="7084065" algn="l"/>
                <a:tab pos="7477934" algn="l"/>
                <a:tab pos="7871802" algn="l"/>
              </a:tabLst>
            </a:pPr>
            <a:endParaRPr lang="hu-H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5053" lvl="1" indent="-295053" algn="l">
              <a:spcBef>
                <a:spcPts val="614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StarSymbol"/>
              <a:buChar char="•"/>
              <a:tabLst>
                <a:tab pos="425450" algn="l"/>
                <a:tab pos="873125" algn="l"/>
                <a:tab pos="1322388" algn="l"/>
                <a:tab pos="1771650" algn="l"/>
                <a:tab pos="2220913" algn="l"/>
                <a:tab pos="2670175" algn="l"/>
                <a:tab pos="3119438" algn="l"/>
                <a:tab pos="3568700" algn="l"/>
                <a:tab pos="4017963" algn="l"/>
                <a:tab pos="4467225" algn="l"/>
                <a:tab pos="4916488" algn="l"/>
                <a:tab pos="5365750" algn="l"/>
                <a:tab pos="5815013" algn="l"/>
                <a:tab pos="6264275" algn="l"/>
                <a:tab pos="6713538" algn="l"/>
                <a:tab pos="7162800" algn="l"/>
                <a:tab pos="7612063" algn="l"/>
                <a:tab pos="8061325" algn="l"/>
                <a:tab pos="8510588" algn="l"/>
                <a:tab pos="8959850" algn="l"/>
                <a:tab pos="9409113" algn="l"/>
              </a:tabLst>
            </a:pP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Enzimek, kéntartalmú aminosavak, fehérjék felépítése</a:t>
            </a:r>
          </a:p>
          <a:p>
            <a:pPr marL="295053" lvl="1" indent="-295053" algn="l">
              <a:spcBef>
                <a:spcPts val="614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StarSymbol"/>
              <a:buChar char="•"/>
              <a:tabLst>
                <a:tab pos="425450" algn="l"/>
                <a:tab pos="873125" algn="l"/>
                <a:tab pos="1322388" algn="l"/>
                <a:tab pos="1771650" algn="l"/>
                <a:tab pos="2220913" algn="l"/>
                <a:tab pos="2670175" algn="l"/>
                <a:tab pos="3119438" algn="l"/>
                <a:tab pos="3568700" algn="l"/>
                <a:tab pos="4017963" algn="l"/>
                <a:tab pos="4467225" algn="l"/>
                <a:tab pos="4916488" algn="l"/>
                <a:tab pos="5365750" algn="l"/>
                <a:tab pos="5815013" algn="l"/>
                <a:tab pos="6264275" algn="l"/>
                <a:tab pos="6713538" algn="l"/>
                <a:tab pos="7162800" algn="l"/>
                <a:tab pos="7612063" algn="l"/>
                <a:tab pos="8061325" algn="l"/>
                <a:tab pos="8510588" algn="l"/>
                <a:tab pos="8959850" algn="l"/>
                <a:tab pos="9409113" algn="l"/>
              </a:tabLst>
            </a:pP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Zsír-, és olajsavak bioszintézise</a:t>
            </a:r>
          </a:p>
          <a:p>
            <a:pPr marL="295053" lvl="1" indent="-295053" algn="l">
              <a:spcBef>
                <a:spcPts val="614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StarSymbol"/>
              <a:buChar char="•"/>
              <a:tabLst>
                <a:tab pos="425450" algn="l"/>
                <a:tab pos="873125" algn="l"/>
                <a:tab pos="1322388" algn="l"/>
                <a:tab pos="1771650" algn="l"/>
                <a:tab pos="2220913" algn="l"/>
                <a:tab pos="2670175" algn="l"/>
                <a:tab pos="3119438" algn="l"/>
                <a:tab pos="3568700" algn="l"/>
                <a:tab pos="4017963" algn="l"/>
                <a:tab pos="4467225" algn="l"/>
                <a:tab pos="4916488" algn="l"/>
                <a:tab pos="5365750" algn="l"/>
                <a:tab pos="5815013" algn="l"/>
                <a:tab pos="6264275" algn="l"/>
                <a:tab pos="6713538" algn="l"/>
                <a:tab pos="7162800" algn="l"/>
                <a:tab pos="7612063" algn="l"/>
                <a:tab pos="8061325" algn="l"/>
                <a:tab pos="8510588" algn="l"/>
                <a:tab pos="8959850" algn="l"/>
                <a:tab pos="9409113" algn="l"/>
              </a:tabLst>
            </a:pP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Növényi olajokat, ízeket, illatanyagokat meghatározó vegyületek alkotója</a:t>
            </a:r>
          </a:p>
          <a:p>
            <a:pPr marL="295053" lvl="1" indent="-295053" algn="l">
              <a:spcBef>
                <a:spcPts val="614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StarSymbol"/>
              <a:buChar char="•"/>
              <a:tabLst>
                <a:tab pos="425450" algn="l"/>
                <a:tab pos="873125" algn="l"/>
                <a:tab pos="1322388" algn="l"/>
                <a:tab pos="1771650" algn="l"/>
                <a:tab pos="2220913" algn="l"/>
                <a:tab pos="2670175" algn="l"/>
                <a:tab pos="3119438" algn="l"/>
                <a:tab pos="3568700" algn="l"/>
                <a:tab pos="4017963" algn="l"/>
                <a:tab pos="4467225" algn="l"/>
                <a:tab pos="4916488" algn="l"/>
                <a:tab pos="5365750" algn="l"/>
                <a:tab pos="5815013" algn="l"/>
                <a:tab pos="6264275" algn="l"/>
                <a:tab pos="6713538" algn="l"/>
                <a:tab pos="7162800" algn="l"/>
                <a:tab pos="7612063" algn="l"/>
                <a:tab pos="8061325" algn="l"/>
                <a:tab pos="8510588" algn="l"/>
                <a:tab pos="8959850" algn="l"/>
                <a:tab pos="9409113" algn="l"/>
              </a:tabLst>
            </a:pP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Növényi immunrendszer működésében is szerepe van</a:t>
            </a:r>
          </a:p>
          <a:p>
            <a:pPr marL="295053" lvl="1" indent="-295053" algn="l">
              <a:spcBef>
                <a:spcPts val="614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StarSymbol"/>
              <a:buChar char="•"/>
              <a:tabLst>
                <a:tab pos="425450" algn="l"/>
                <a:tab pos="873125" algn="l"/>
                <a:tab pos="1322388" algn="l"/>
                <a:tab pos="1771650" algn="l"/>
                <a:tab pos="2220913" algn="l"/>
                <a:tab pos="2670175" algn="l"/>
                <a:tab pos="3119438" algn="l"/>
                <a:tab pos="3568700" algn="l"/>
                <a:tab pos="4017963" algn="l"/>
                <a:tab pos="4467225" algn="l"/>
                <a:tab pos="4916488" algn="l"/>
                <a:tab pos="5365750" algn="l"/>
                <a:tab pos="5815013" algn="l"/>
                <a:tab pos="6264275" algn="l"/>
                <a:tab pos="6713538" algn="l"/>
                <a:tab pos="7162800" algn="l"/>
                <a:tab pos="7612063" algn="l"/>
                <a:tab pos="8061325" algn="l"/>
                <a:tab pos="8510588" algn="l"/>
                <a:tab pos="8959850" algn="l"/>
                <a:tab pos="9409113" algn="l"/>
              </a:tabLst>
            </a:pP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Hiányakor a növény jellemzően kifakul, sárgul</a:t>
            </a:r>
          </a:p>
          <a:p>
            <a:pPr marL="295053" lvl="1" indent="-295053" algn="l">
              <a:spcBef>
                <a:spcPts val="614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StarSymbol"/>
              <a:buChar char="•"/>
              <a:tabLst>
                <a:tab pos="425450" algn="l"/>
                <a:tab pos="873125" algn="l"/>
                <a:tab pos="1322388" algn="l"/>
                <a:tab pos="1771650" algn="l"/>
                <a:tab pos="2220913" algn="l"/>
                <a:tab pos="2670175" algn="l"/>
                <a:tab pos="3119438" algn="l"/>
                <a:tab pos="3568700" algn="l"/>
                <a:tab pos="4017963" algn="l"/>
                <a:tab pos="4467225" algn="l"/>
                <a:tab pos="4916488" algn="l"/>
                <a:tab pos="5365750" algn="l"/>
                <a:tab pos="5815013" algn="l"/>
                <a:tab pos="6264275" algn="l"/>
                <a:tab pos="6713538" algn="l"/>
                <a:tab pos="7162800" algn="l"/>
                <a:tab pos="7612063" algn="l"/>
                <a:tab pos="8061325" algn="l"/>
                <a:tab pos="8510588" algn="l"/>
                <a:tab pos="8959850" algn="l"/>
                <a:tab pos="9409113" algn="l"/>
              </a:tabLst>
            </a:pP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Repcénél levélszéli vörösödés, </a:t>
            </a:r>
            <a:r>
              <a:rPr lang="hu-H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kanalasodás</a:t>
            </a: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jellemző tünet</a:t>
            </a:r>
          </a:p>
          <a:p>
            <a:pPr marL="295053" lvl="1" indent="-295053" algn="l">
              <a:spcBef>
                <a:spcPts val="614"/>
              </a:spcBef>
              <a:spcAft>
                <a:spcPct val="0"/>
              </a:spcAft>
              <a:buClr>
                <a:schemeClr val="accent3"/>
              </a:buClr>
              <a:buSzPct val="95000"/>
              <a:buFont typeface="StarSymbol"/>
              <a:buChar char="•"/>
              <a:tabLst>
                <a:tab pos="425450" algn="l"/>
                <a:tab pos="873125" algn="l"/>
                <a:tab pos="1322388" algn="l"/>
                <a:tab pos="1771650" algn="l"/>
                <a:tab pos="2220913" algn="l"/>
                <a:tab pos="2670175" algn="l"/>
                <a:tab pos="3119438" algn="l"/>
                <a:tab pos="3568700" algn="l"/>
                <a:tab pos="4017963" algn="l"/>
                <a:tab pos="4467225" algn="l"/>
                <a:tab pos="4916488" algn="l"/>
                <a:tab pos="5365750" algn="l"/>
                <a:tab pos="5815013" algn="l"/>
                <a:tab pos="6264275" algn="l"/>
                <a:tab pos="6713538" algn="l"/>
                <a:tab pos="7162800" algn="l"/>
                <a:tab pos="7612063" algn="l"/>
                <a:tab pos="8061325" algn="l"/>
                <a:tab pos="8510588" algn="l"/>
                <a:tab pos="8959850" algn="l"/>
                <a:tab pos="9409113" algn="l"/>
              </a:tabLst>
            </a:pPr>
            <a:r>
              <a:rPr lang="hu-H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Nitrogén – kén optimális aránya a növényi szárazanyagban 30/40:1 – megfelelő kén ellátottság</a:t>
            </a:r>
          </a:p>
        </p:txBody>
      </p:sp>
    </p:spTree>
    <p:extLst>
      <p:ext uri="{BB962C8B-B14F-4D97-AF65-F5344CB8AC3E}">
        <p14:creationId xmlns:p14="http://schemas.microsoft.com/office/powerpoint/2010/main" val="1247224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/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08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sp>
        <p:nvSpPr>
          <p:cNvPr id="13" name="CustomShape 3"/>
          <p:cNvSpPr>
            <a:spLocks noChangeArrowheads="1"/>
          </p:cNvSpPr>
          <p:nvPr/>
        </p:nvSpPr>
        <p:spPr bwMode="auto">
          <a:xfrm>
            <a:off x="4335663" y="290160"/>
            <a:ext cx="4866905" cy="98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Kéntrágyázás hatása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250963" y="1787493"/>
            <a:ext cx="10193414" cy="3740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28613" indent="-328613"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28663" indent="-271463"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marL="342900" indent="-342900">
              <a:lnSpc>
                <a:spcPct val="90000"/>
              </a:lnSpc>
              <a:spcBef>
                <a:spcPts val="625"/>
              </a:spcBef>
              <a:buFont typeface="Arial" panose="020B0604020202020204" pitchFamily="34" charset="0"/>
              <a:buChar char="•"/>
            </a:pPr>
            <a:r>
              <a:rPr lang="hu-HU" altLang="hu-H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Olajnövények termesztésekor hozam növelő</a:t>
            </a:r>
          </a:p>
          <a:p>
            <a:pPr marL="800100" lvl="1" indent="-342900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hu-HU" altLang="hu-H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Zsír- és olajsav szintézis</a:t>
            </a:r>
          </a:p>
          <a:p>
            <a:pPr marL="800100" lvl="1" indent="-342900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hu-HU" altLang="hu-HU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Fehérjeépítő</a:t>
            </a:r>
          </a:p>
          <a:p>
            <a:pPr marL="342900" indent="-342900">
              <a:lnSpc>
                <a:spcPct val="90000"/>
              </a:lnSpc>
              <a:spcBef>
                <a:spcPts val="625"/>
              </a:spcBef>
              <a:buFont typeface="Arial" panose="020B0604020202020204" pitchFamily="34" charset="0"/>
              <a:buChar char="•"/>
            </a:pPr>
            <a:r>
              <a:rPr lang="hu-HU" altLang="hu-H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Búzánál a minőséget javítja (sikér, összes fehérje)</a:t>
            </a:r>
          </a:p>
          <a:p>
            <a:pPr marL="342900" indent="-342900">
              <a:lnSpc>
                <a:spcPct val="90000"/>
              </a:lnSpc>
              <a:spcBef>
                <a:spcPts val="625"/>
              </a:spcBef>
              <a:buFont typeface="Arial" panose="020B0604020202020204" pitchFamily="34" charset="0"/>
              <a:buChar char="•"/>
            </a:pPr>
            <a:r>
              <a:rPr lang="hu-HU" altLang="hu-H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Hagyma-féléknél az ízt, minőséget, </a:t>
            </a:r>
            <a:r>
              <a:rPr lang="hu-HU" altLang="hu-HU" sz="25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tárolhatóságot</a:t>
            </a:r>
            <a:r>
              <a:rPr lang="hu-HU" altLang="hu-H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javítja</a:t>
            </a:r>
          </a:p>
          <a:p>
            <a:pPr marL="342900" indent="-342900">
              <a:lnSpc>
                <a:spcPct val="90000"/>
              </a:lnSpc>
              <a:spcBef>
                <a:spcPts val="625"/>
              </a:spcBef>
              <a:buFont typeface="Arial" panose="020B0604020202020204" pitchFamily="34" charset="0"/>
              <a:buChar char="•"/>
            </a:pPr>
            <a:r>
              <a:rPr lang="hu-HU" altLang="hu-H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Kukorica esetében a harmonikus növénytápláláson keresztül a növénykondíciót javítja és stressztűrő képességet fokozza</a:t>
            </a:r>
          </a:p>
          <a:p>
            <a:pPr marL="342900" indent="-342900">
              <a:lnSpc>
                <a:spcPct val="90000"/>
              </a:lnSpc>
              <a:spcBef>
                <a:spcPts val="625"/>
              </a:spcBef>
              <a:buFont typeface="Arial" panose="020B0604020202020204" pitchFamily="34" charset="0"/>
              <a:buChar char="•"/>
            </a:pPr>
            <a:r>
              <a:rPr lang="hu-HU" altLang="hu-H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Takarmánynövények </a:t>
            </a:r>
            <a:r>
              <a:rPr lang="hu-HU" altLang="hu-HU" sz="25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beltartalmi</a:t>
            </a:r>
            <a:r>
              <a:rPr lang="hu-HU" altLang="hu-H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mutatóit, takarmányértékét javítja</a:t>
            </a:r>
          </a:p>
        </p:txBody>
      </p:sp>
    </p:spTree>
    <p:extLst>
      <p:ext uri="{BB962C8B-B14F-4D97-AF65-F5344CB8AC3E}">
        <p14:creationId xmlns:p14="http://schemas.microsoft.com/office/powerpoint/2010/main" val="1296109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/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08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sp>
        <p:nvSpPr>
          <p:cNvPr id="13" name="CustomShape 3"/>
          <p:cNvSpPr>
            <a:spLocks noChangeArrowheads="1"/>
          </p:cNvSpPr>
          <p:nvPr/>
        </p:nvSpPr>
        <p:spPr bwMode="auto">
          <a:xfrm>
            <a:off x="4207128" y="141859"/>
            <a:ext cx="4866905" cy="98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Kén hiánytünetek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581" y="1243598"/>
            <a:ext cx="3554414" cy="2561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788" y="3707607"/>
            <a:ext cx="4060983" cy="2761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Kép 1">
            <a:extLst>
              <a:ext uri="{FF2B5EF4-FFF2-40B4-BE49-F238E27FC236}">
                <a16:creationId xmlns:a16="http://schemas.microsoft.com/office/drawing/2014/main" id="{F6979097-D743-4663-A5F3-FEE278B646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057" y="2020918"/>
            <a:ext cx="5834378" cy="326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865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/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08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sp>
        <p:nvSpPr>
          <p:cNvPr id="13" name="CustomShape 3"/>
          <p:cNvSpPr>
            <a:spLocks noChangeArrowheads="1"/>
          </p:cNvSpPr>
          <p:nvPr/>
        </p:nvSpPr>
        <p:spPr bwMode="auto">
          <a:xfrm>
            <a:off x="4207128" y="141859"/>
            <a:ext cx="4866905" cy="98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Kén hiánytünetek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1F87F68C-0E96-4B23-9830-74B6260C27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7250" y="1413898"/>
            <a:ext cx="5486876" cy="3657917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FF123FFC-74C5-4670-A736-0C280A5FF704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15071" y="1661640"/>
            <a:ext cx="4155120" cy="2934360"/>
          </a:xfrm>
          <a:prstGeom prst="rect">
            <a:avLst/>
          </a:prstGeom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3A273C25-9A1D-4593-9349-A1FC23F3883B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991436" y="4032789"/>
            <a:ext cx="4463640" cy="278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881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/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08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stomShape 3"/>
          <p:cNvSpPr>
            <a:spLocks noChangeArrowheads="1"/>
          </p:cNvSpPr>
          <p:nvPr/>
        </p:nvSpPr>
        <p:spPr bwMode="auto">
          <a:xfrm>
            <a:off x="4207128" y="141859"/>
            <a:ext cx="4866905" cy="98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Kén hiánytünetek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3F92D832-CDF5-49B5-AD04-3DFBE79BE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55568" y="1544749"/>
            <a:ext cx="9941511" cy="411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642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/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08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stomShape 3"/>
          <p:cNvSpPr>
            <a:spLocks noChangeArrowheads="1"/>
          </p:cNvSpPr>
          <p:nvPr/>
        </p:nvSpPr>
        <p:spPr bwMode="auto">
          <a:xfrm>
            <a:off x="4207128" y="141859"/>
            <a:ext cx="4866905" cy="98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 kén növényi felvétele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9B603393-FF77-4B7F-8694-37CEF78EC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372" y="1261496"/>
            <a:ext cx="10228477" cy="5291704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D64A5E4A-6486-4FC1-B334-AA4FBB81CA34}"/>
              </a:ext>
            </a:extLst>
          </p:cNvPr>
          <p:cNvSpPr txBox="1"/>
          <p:nvPr/>
        </p:nvSpPr>
        <p:spPr>
          <a:xfrm>
            <a:off x="92279" y="1904301"/>
            <a:ext cx="17029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50-75 kg/ha SO</a:t>
            </a:r>
            <a:r>
              <a:rPr lang="hu-HU" baseline="-25000" dirty="0"/>
              <a:t>3</a:t>
            </a:r>
            <a:r>
              <a:rPr lang="hu-HU" dirty="0"/>
              <a:t>-nak megfelelő mennyiségű kén adagolása javasolt a nitrogén pótlással együtt </a:t>
            </a:r>
          </a:p>
        </p:txBody>
      </p:sp>
    </p:spTree>
    <p:extLst>
      <p:ext uri="{BB962C8B-B14F-4D97-AF65-F5344CB8AC3E}">
        <p14:creationId xmlns:p14="http://schemas.microsoft.com/office/powerpoint/2010/main" val="1663245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/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08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stomShape 3"/>
          <p:cNvSpPr>
            <a:spLocks noChangeArrowheads="1"/>
          </p:cNvSpPr>
          <p:nvPr/>
        </p:nvSpPr>
        <p:spPr bwMode="auto">
          <a:xfrm>
            <a:off x="4207128" y="141859"/>
            <a:ext cx="4866905" cy="98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 kén növényi felvétele</a:t>
            </a:r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1FF3CC40-DDB5-4FED-AB97-7CD744AF2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142" y="1261496"/>
            <a:ext cx="9230292" cy="5413376"/>
          </a:xfrm>
          <a:prstGeom prst="rect">
            <a:avLst/>
          </a:prstGeom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12F84620-5B80-4111-AD2B-12C030815C3D}"/>
              </a:ext>
            </a:extLst>
          </p:cNvPr>
          <p:cNvSpPr txBox="1"/>
          <p:nvPr/>
        </p:nvSpPr>
        <p:spPr>
          <a:xfrm>
            <a:off x="92279" y="1904301"/>
            <a:ext cx="2273416" cy="177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150-200 kg/ha SO</a:t>
            </a:r>
            <a:r>
              <a:rPr lang="hu-HU" baseline="-25000" dirty="0"/>
              <a:t>3</a:t>
            </a:r>
            <a:r>
              <a:rPr lang="hu-HU" dirty="0"/>
              <a:t>-nak megfelelő mennyiségű kén adagolása javasolt a nitrogén pótlással együtt </a:t>
            </a:r>
          </a:p>
        </p:txBody>
      </p:sp>
    </p:spTree>
    <p:extLst>
      <p:ext uri="{BB962C8B-B14F-4D97-AF65-F5344CB8AC3E}">
        <p14:creationId xmlns:p14="http://schemas.microsoft.com/office/powerpoint/2010/main" val="4086604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3"/>
          <p:cNvSpPr>
            <a:spLocks noChangeArrowheads="1"/>
          </p:cNvSpPr>
          <p:nvPr/>
        </p:nvSpPr>
        <p:spPr bwMode="auto">
          <a:xfrm>
            <a:off x="4417620" y="160276"/>
            <a:ext cx="4866905" cy="98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ndalus" panose="02020603050405020304" pitchFamily="18" charset="-78"/>
                <a:ea typeface="+mn-ea"/>
                <a:cs typeface="Andalus" panose="02020603050405020304" pitchFamily="18" charset="-78"/>
              </a:rPr>
              <a:t>Termékösszehasonlítás</a:t>
            </a:r>
            <a:endParaRPr kumimoji="0" lang="hu-HU" sz="36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ndalus" panose="02020603050405020304" pitchFamily="18" charset="-78"/>
              <a:ea typeface="+mn-ea"/>
              <a:cs typeface="Andalus" panose="02020603050405020304" pitchFamily="18" charset="-78"/>
            </a:endParaRPr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700"/>
            <a:ext cx="12192000" cy="106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008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www.ikragrar.hu</a:t>
            </a:r>
            <a:endParaRPr kumimoji="0" lang="hu-HU" sz="1000" b="1" i="0" u="none" strike="noStrike" kern="1200" cap="none" spc="0" normalizeH="0" baseline="0" noProof="0" dirty="0">
              <a:ln>
                <a:noFill/>
              </a:ln>
              <a:solidFill>
                <a:srgbClr val="008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599799"/>
              </p:ext>
            </p:extLst>
          </p:nvPr>
        </p:nvGraphicFramePr>
        <p:xfrm>
          <a:off x="871040" y="1940482"/>
          <a:ext cx="10877796" cy="4029753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686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0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0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8076">
                <a:tc>
                  <a:txBody>
                    <a:bodyPr/>
                    <a:lstStyle/>
                    <a:p>
                      <a:pPr algn="ctr"/>
                      <a:r>
                        <a:rPr lang="hu-HU" sz="2400" dirty="0"/>
                        <a:t>Szempont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aseline="0" dirty="0"/>
                        <a:t>NS 25-20</a:t>
                      </a:r>
                      <a:endParaRPr lang="hu-H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dirty="0"/>
                        <a:t>NS 26-13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8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Szemcsézet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kompaktált</a:t>
                      </a:r>
                      <a:r>
                        <a:rPr lang="hu-H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szemcsézet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melegen granulált </a:t>
                      </a:r>
                      <a:r>
                        <a:rPr lang="hu-H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szemcsézet</a:t>
                      </a:r>
                      <a:endParaRPr lang="hu-H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8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Nitrogén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25% összes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17% ammónium, 8% amid nitrogén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Nincs</a:t>
                      </a:r>
                      <a:r>
                        <a:rPr lang="hu-HU" sz="18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benne azonnal felvehető nitrogén!</a:t>
                      </a:r>
                      <a:endParaRPr lang="hu-H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26% összes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18,5% ammónium és 7,5% nitrát nitrogén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7648">
                <a:tc>
                  <a:txBody>
                    <a:bodyPr/>
                    <a:lstStyle/>
                    <a:p>
                      <a:pPr algn="ctr"/>
                      <a:r>
                        <a:rPr lang="hu-H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Kén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 SO</a:t>
                      </a:r>
                      <a:r>
                        <a:rPr lang="hu-HU" sz="18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32,5% SO</a:t>
                      </a:r>
                      <a:r>
                        <a:rPr lang="hu-HU" sz="18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hu-H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100% vízoldható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7648">
                <a:tc>
                  <a:txBody>
                    <a:bodyPr/>
                    <a:lstStyle/>
                    <a:p>
                      <a:pPr algn="ctr"/>
                      <a:r>
                        <a:rPr lang="hu-H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Egyéb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Kén túlsúlyos termék, rossz N-S arány</a:t>
                      </a:r>
                    </a:p>
                    <a:p>
                      <a:pPr algn="ctr"/>
                      <a:r>
                        <a:rPr lang="hu-H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Rendkívül savanyító hatású</a:t>
                      </a:r>
                    </a:p>
                    <a:p>
                      <a:pPr algn="ctr"/>
                      <a:r>
                        <a:rPr lang="hu-H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Kora tavaszi fejtrágyának alkalmatlan</a:t>
                      </a:r>
                    </a:p>
                    <a:p>
                      <a:pPr algn="ctr"/>
                      <a:r>
                        <a:rPr lang="hu-H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Azonnali bemosó csapadék nélkül súlyos nitrogén veszteség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Növényi szempontból optimális N-S arány</a:t>
                      </a:r>
                    </a:p>
                    <a:p>
                      <a:pPr algn="ctr"/>
                      <a:r>
                        <a:rPr lang="hu-H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Azonnal felvehető nitrogént is tartalmaz!</a:t>
                      </a:r>
                    </a:p>
                    <a:p>
                      <a:pPr algn="ctr"/>
                      <a:endParaRPr lang="hu-H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1336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3" descr="E:\Babilon_design_m\2014\10_IKR_Agrar_Arculat\pix\ikr_agrar_prezisablon_felso.png">
            <a:extLst>
              <a:ext uri="{FF2B5EF4-FFF2-40B4-BE49-F238E27FC236}">
                <a16:creationId xmlns:a16="http://schemas.microsoft.com/office/drawing/2014/main" id="{14E2C74D-E064-47ED-908C-2B7813EB3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4" y="36585"/>
            <a:ext cx="12119916" cy="100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4" descr="E:\Babilon_design_m\2014\10_IKR_Agrar_Arculat\pix\ikr_agrar_prezisablon_also.png">
            <a:extLst>
              <a:ext uri="{FF2B5EF4-FFF2-40B4-BE49-F238E27FC236}">
                <a16:creationId xmlns:a16="http://schemas.microsoft.com/office/drawing/2014/main" id="{CB57C640-6C5B-4F5B-914C-35D5751FD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313" y="6602413"/>
            <a:ext cx="4564062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zövegdoboz 12">
            <a:extLst>
              <a:ext uri="{FF2B5EF4-FFF2-40B4-BE49-F238E27FC236}">
                <a16:creationId xmlns:a16="http://schemas.microsoft.com/office/drawing/2014/main" id="{94AE8F96-FC9C-4CAE-8FA5-C760F0ECB822}"/>
              </a:ext>
            </a:extLst>
          </p:cNvPr>
          <p:cNvSpPr txBox="1"/>
          <p:nvPr/>
        </p:nvSpPr>
        <p:spPr>
          <a:xfrm>
            <a:off x="9755189" y="6613526"/>
            <a:ext cx="865187" cy="20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750" b="1" i="0" u="none" strike="noStrike" kern="1200" cap="none" spc="0" normalizeH="0" baseline="0" noProof="0" dirty="0" err="1">
                <a:ln>
                  <a:noFill/>
                </a:ln>
                <a:solidFill>
                  <a:srgbClr val="008444"/>
                </a:solidFill>
                <a:effectLst/>
                <a:uLnTx/>
                <a:uFillTx/>
                <a:latin typeface="Calibri" panose="020F0502020204030204"/>
                <a:cs typeface="Lucida Sans Unicode"/>
              </a:rPr>
              <a:t>www.ikragrar.hu</a:t>
            </a:r>
            <a:endParaRPr kumimoji="0" lang="hu-HU" sz="750" b="1" i="0" u="none" strike="noStrike" kern="1200" cap="none" spc="0" normalizeH="0" baseline="0" noProof="0" dirty="0">
              <a:ln>
                <a:noFill/>
              </a:ln>
              <a:solidFill>
                <a:srgbClr val="008444"/>
              </a:solidFill>
              <a:effectLst/>
              <a:uLnTx/>
              <a:uFillTx/>
              <a:latin typeface="Calibri" panose="020F0502020204030204"/>
              <a:cs typeface="Lucida Sans Unicode"/>
            </a:endParaRPr>
          </a:p>
        </p:txBody>
      </p:sp>
      <p:sp>
        <p:nvSpPr>
          <p:cNvPr id="52230" name="CustomShape 3">
            <a:extLst>
              <a:ext uri="{FF2B5EF4-FFF2-40B4-BE49-F238E27FC236}">
                <a16:creationId xmlns:a16="http://schemas.microsoft.com/office/drawing/2014/main" id="{7858629C-6303-460F-ABDC-7E293ADE5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9851" y="211138"/>
            <a:ext cx="4354513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27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ndalus" panose="02020603050405020304"/>
                <a:ea typeface="Andalus" panose="02020603050405020304"/>
                <a:cs typeface="Andalus" panose="02020603050405020304"/>
              </a:rPr>
              <a:t>Repce kísérlet</a:t>
            </a:r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28159EE7-E2F6-4169-B0AD-9E3454E3F4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999" y="1117070"/>
            <a:ext cx="10668001" cy="533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08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>
            <a:extLst>
              <a:ext uri="{FF2B5EF4-FFF2-40B4-BE49-F238E27FC236}">
                <a16:creationId xmlns:a16="http://schemas.microsoft.com/office/drawing/2014/main" id="{1DFF5AF9-CDCA-469D-9CAA-8DD31759B4A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981200" y="277813"/>
            <a:ext cx="8229600" cy="703262"/>
          </a:xfrm>
        </p:spPr>
        <p:txBody>
          <a:bodyPr/>
          <a:lstStyle/>
          <a:p>
            <a:pPr indent="-339725" algn="ctr">
              <a:lnSpc>
                <a:spcPct val="90000"/>
              </a:lnSpc>
              <a:spcBef>
                <a:spcPts val="700"/>
              </a:spcBef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hu-HU" altLang="hu-HU" sz="36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Az egyes tápelemek kölcsönhatásai</a:t>
            </a:r>
          </a:p>
        </p:txBody>
      </p:sp>
      <p:pic>
        <p:nvPicPr>
          <p:cNvPr id="21507" name="Kép 1">
            <a:extLst>
              <a:ext uri="{FF2B5EF4-FFF2-40B4-BE49-F238E27FC236}">
                <a16:creationId xmlns:a16="http://schemas.microsoft.com/office/drawing/2014/main" id="{593CA2F8-BAD7-4F0B-96E5-74BAD42072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064" y="1041401"/>
            <a:ext cx="6111875" cy="583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3"/>
          <p:cNvSpPr>
            <a:spLocks noChangeArrowheads="1"/>
          </p:cNvSpPr>
          <p:nvPr/>
        </p:nvSpPr>
        <p:spPr bwMode="auto">
          <a:xfrm>
            <a:off x="4358243" y="149579"/>
            <a:ext cx="4866905" cy="10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Cink hatóanyag féleségek</a:t>
            </a:r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6" y="29758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1223159" y="1864426"/>
            <a:ext cx="10697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Javasolt </a:t>
            </a:r>
          </a:p>
          <a:p>
            <a:pPr marL="742950" lvl="1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cinkszulfát, cink </a:t>
            </a:r>
            <a:r>
              <a:rPr lang="hu-HU" sz="2400" dirty="0" err="1">
                <a:solidFill>
                  <a:prstClr val="black"/>
                </a:solidFill>
              </a:rPr>
              <a:t>oxiszulfát</a:t>
            </a:r>
            <a:r>
              <a:rPr lang="hu-HU" sz="2400" dirty="0">
                <a:solidFill>
                  <a:prstClr val="black"/>
                </a:solidFill>
              </a:rPr>
              <a:t>, </a:t>
            </a:r>
            <a:r>
              <a:rPr lang="hu-HU" sz="2400" dirty="0" err="1">
                <a:solidFill>
                  <a:prstClr val="black"/>
                </a:solidFill>
              </a:rPr>
              <a:t>cink</a:t>
            </a:r>
            <a:r>
              <a:rPr lang="hu-HU" sz="2400" dirty="0">
                <a:solidFill>
                  <a:prstClr val="black"/>
                </a:solidFill>
              </a:rPr>
              <a:t> nitrát, cink kelátok, </a:t>
            </a:r>
            <a:r>
              <a:rPr lang="hu-HU" sz="2400" dirty="0" err="1">
                <a:solidFill>
                  <a:prstClr val="black"/>
                </a:solidFill>
              </a:rPr>
              <a:t>lignoszulfátok</a:t>
            </a:r>
            <a:r>
              <a:rPr lang="hu-HU" sz="2400" dirty="0">
                <a:solidFill>
                  <a:prstClr val="black"/>
                </a:solidFill>
              </a:rPr>
              <a:t>, cink-ammóniumfoszfát</a:t>
            </a:r>
          </a:p>
          <a:p>
            <a:pPr marL="285750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Nem javasolt, mert nem vízoldható vagy az élő szervezetekre káros hatású vegyületek</a:t>
            </a:r>
          </a:p>
          <a:p>
            <a:pPr marL="742950" lvl="1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cink oxid, cink klorid, cink karbonát</a:t>
            </a:r>
          </a:p>
        </p:txBody>
      </p:sp>
    </p:spTree>
    <p:extLst>
      <p:ext uri="{BB962C8B-B14F-4D97-AF65-F5344CB8AC3E}">
        <p14:creationId xmlns:p14="http://schemas.microsoft.com/office/powerpoint/2010/main" val="2017673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3"/>
          <p:cNvSpPr>
            <a:spLocks noChangeArrowheads="1"/>
          </p:cNvSpPr>
          <p:nvPr/>
        </p:nvSpPr>
        <p:spPr bwMode="auto">
          <a:xfrm>
            <a:off x="4358243" y="149579"/>
            <a:ext cx="4866905" cy="10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Cink ammónium foszfát</a:t>
            </a:r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6" y="29758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1223159" y="1864426"/>
            <a:ext cx="106974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A magyarországi starter piacon egyedülálló cink hatóanyag – lassan ható mikroelem-trágya</a:t>
            </a:r>
          </a:p>
          <a:p>
            <a:pPr marL="285750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Vízben gyengén oldódik, amit a gyökérsavak hatása támogat</a:t>
            </a:r>
          </a:p>
          <a:p>
            <a:pPr marL="285750" indent="-285750">
              <a:buFontTx/>
              <a:buChar char="-"/>
            </a:pPr>
            <a:r>
              <a:rPr lang="hu-HU" sz="2400" dirty="0"/>
              <a:t>A talajoldat cink koncentrációja beáll egy egyensúlyi szintre, s ezt követően a műtrágyából csak a növényekbe történő felszívódás ütemében oldódik ki az újabb hatóanyag mennyiség</a:t>
            </a:r>
          </a:p>
          <a:p>
            <a:pPr marL="285750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Kimosódásra nem hajlamos hatóanyag</a:t>
            </a:r>
          </a:p>
          <a:p>
            <a:pPr marL="285750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Savanyú, semleges és meszes talajokon is működik!</a:t>
            </a:r>
          </a:p>
          <a:p>
            <a:pPr marL="285750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Hosszú időn keresztül (hónapok – évek, talajtól függően) hat</a:t>
            </a:r>
          </a:p>
          <a:p>
            <a:pPr marL="285750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Jelentős mennyiségű cink hatóanyagot juttathatunk ki közvetlenül a növények mellé a </a:t>
            </a:r>
            <a:r>
              <a:rPr lang="hu-HU" sz="2400" dirty="0" err="1">
                <a:solidFill>
                  <a:prstClr val="black"/>
                </a:solidFill>
              </a:rPr>
              <a:t>fémtoxicitás</a:t>
            </a:r>
            <a:r>
              <a:rPr lang="hu-HU" sz="2400" dirty="0">
                <a:solidFill>
                  <a:prstClr val="black"/>
                </a:solidFill>
              </a:rPr>
              <a:t>, mérgezés veszélye nélkül</a:t>
            </a:r>
          </a:p>
        </p:txBody>
      </p:sp>
    </p:spTree>
    <p:extLst>
      <p:ext uri="{BB962C8B-B14F-4D97-AF65-F5344CB8AC3E}">
        <p14:creationId xmlns:p14="http://schemas.microsoft.com/office/powerpoint/2010/main" val="558651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375" y="180975"/>
            <a:ext cx="21510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CustomShape 1"/>
          <p:cNvSpPr>
            <a:spLocks noChangeArrowheads="1"/>
          </p:cNvSpPr>
          <p:nvPr/>
        </p:nvSpPr>
        <p:spPr bwMode="auto">
          <a:xfrm>
            <a:off x="4151313" y="404813"/>
            <a:ext cx="61880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altLang="hu-H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27652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13" y="6567488"/>
            <a:ext cx="6084887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Szövegdoboz 12"/>
          <p:cNvSpPr txBox="1">
            <a:spLocks noChangeArrowheads="1"/>
          </p:cNvSpPr>
          <p:nvPr/>
        </p:nvSpPr>
        <p:spPr bwMode="auto">
          <a:xfrm>
            <a:off x="10966450" y="6567488"/>
            <a:ext cx="11525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000" b="1" i="0" u="none" strike="noStrike" kern="1200" cap="none" spc="0" normalizeH="0" baseline="0" noProof="0">
                <a:ln>
                  <a:noFill/>
                </a:ln>
                <a:solidFill>
                  <a:srgbClr val="00844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www.ikragrar.hu</a:t>
            </a:r>
          </a:p>
        </p:txBody>
      </p:sp>
      <p:sp>
        <p:nvSpPr>
          <p:cNvPr id="27655" name="CustomShape 3"/>
          <p:cNvSpPr>
            <a:spLocks noChangeArrowheads="1"/>
          </p:cNvSpPr>
          <p:nvPr/>
        </p:nvSpPr>
        <p:spPr bwMode="auto">
          <a:xfrm>
            <a:off x="1546225" y="320675"/>
            <a:ext cx="100933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36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ndalus" panose="02020603050405020304"/>
                <a:ea typeface="Andalus" panose="02020603050405020304"/>
                <a:cs typeface="Andalus" panose="02020603050405020304"/>
              </a:rPr>
              <a:t>Kukorica kísérlet (DKC 4717)</a:t>
            </a:r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57E562CC-E78C-42ED-88CB-41E76E058F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773" y="1254126"/>
            <a:ext cx="9302857" cy="5465774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A68821FF-BA3A-4735-A14A-989A8EBEB68C}"/>
              </a:ext>
            </a:extLst>
          </p:cNvPr>
          <p:cNvSpPr txBox="1"/>
          <p:nvPr/>
        </p:nvSpPr>
        <p:spPr>
          <a:xfrm>
            <a:off x="9987691" y="1646046"/>
            <a:ext cx="2274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Savanyú talajokon a meszet is tartalmazó starterek hatása jobban érvényesül</a:t>
            </a:r>
          </a:p>
        </p:txBody>
      </p:sp>
    </p:spTree>
    <p:extLst>
      <p:ext uri="{BB962C8B-B14F-4D97-AF65-F5344CB8AC3E}">
        <p14:creationId xmlns:p14="http://schemas.microsoft.com/office/powerpoint/2010/main" val="22250885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ustomShape 1"/>
          <p:cNvSpPr>
            <a:spLocks noChangeArrowheads="1"/>
          </p:cNvSpPr>
          <p:nvPr/>
        </p:nvSpPr>
        <p:spPr bwMode="auto">
          <a:xfrm>
            <a:off x="4151313" y="404813"/>
            <a:ext cx="61880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altLang="hu-H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29699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6350"/>
            <a:ext cx="121920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13" y="6567488"/>
            <a:ext cx="6084887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Szövegdoboz 12"/>
          <p:cNvSpPr txBox="1">
            <a:spLocks noChangeArrowheads="1"/>
          </p:cNvSpPr>
          <p:nvPr/>
        </p:nvSpPr>
        <p:spPr bwMode="auto">
          <a:xfrm>
            <a:off x="10966450" y="6567488"/>
            <a:ext cx="11525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1000" b="1" i="0" u="none" strike="noStrike" kern="1200" cap="none" spc="0" normalizeH="0" baseline="0" noProof="0">
                <a:ln>
                  <a:noFill/>
                </a:ln>
                <a:solidFill>
                  <a:srgbClr val="00844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www.ikragrar.hu</a:t>
            </a:r>
          </a:p>
        </p:txBody>
      </p:sp>
      <p:sp>
        <p:nvSpPr>
          <p:cNvPr id="29702" name="CustomShape 3"/>
          <p:cNvSpPr>
            <a:spLocks noChangeArrowheads="1"/>
          </p:cNvSpPr>
          <p:nvPr/>
        </p:nvSpPr>
        <p:spPr bwMode="auto">
          <a:xfrm>
            <a:off x="3186113" y="190500"/>
            <a:ext cx="580707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36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ndalus" panose="02020603050405020304"/>
                <a:ea typeface="Andalus" panose="02020603050405020304"/>
                <a:cs typeface="Andalus" panose="02020603050405020304"/>
              </a:rPr>
              <a:t>Kukorica kísérlet (DKC 4555)</a:t>
            </a:r>
          </a:p>
        </p:txBody>
      </p:sp>
      <p:pic>
        <p:nvPicPr>
          <p:cNvPr id="29703" name="Kép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0" y="233363"/>
            <a:ext cx="2152650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Diagram 20"/>
          <p:cNvGraphicFramePr>
            <a:graphicFrameLocks noGrp="1"/>
          </p:cNvGraphicFramePr>
          <p:nvPr>
            <p:extLst/>
          </p:nvPr>
        </p:nvGraphicFramePr>
        <p:xfrm>
          <a:off x="0" y="900866"/>
          <a:ext cx="11986053" cy="5862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églalap 1">
            <a:extLst>
              <a:ext uri="{FF2B5EF4-FFF2-40B4-BE49-F238E27FC236}">
                <a16:creationId xmlns:a16="http://schemas.microsoft.com/office/drawing/2014/main" id="{ADB73630-1DDA-48AA-9CBF-C5CDCB1CEED6}"/>
              </a:ext>
            </a:extLst>
          </p:cNvPr>
          <p:cNvSpPr/>
          <p:nvPr/>
        </p:nvSpPr>
        <p:spPr>
          <a:xfrm>
            <a:off x="1522636" y="6266617"/>
            <a:ext cx="9236279" cy="300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4333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3"/>
          <p:cNvSpPr>
            <a:spLocks noChangeArrowheads="1"/>
          </p:cNvSpPr>
          <p:nvPr/>
        </p:nvSpPr>
        <p:spPr bwMode="auto">
          <a:xfrm>
            <a:off x="4358243" y="149579"/>
            <a:ext cx="4866905" cy="10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Foszfor trágyázás</a:t>
            </a:r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705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904377" y="1990261"/>
            <a:ext cx="106974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Talaj felső 30 cm rétegében található foszfor 1% van felvehető állapotban a talajoldatban</a:t>
            </a:r>
          </a:p>
          <a:p>
            <a:pPr marL="285750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A növények foszfor ellátottságát az határozza meg, hogy a talajbiológiai folyamatok milyen sebességgel tudják a nem felvehető foszfort a talajoldatba vinni (hőmérséklet, pH, nedvesség, </a:t>
            </a:r>
            <a:r>
              <a:rPr lang="hu-HU" sz="2400" dirty="0" err="1">
                <a:solidFill>
                  <a:prstClr val="black"/>
                </a:solidFill>
              </a:rPr>
              <a:t>mikroflóra</a:t>
            </a:r>
            <a:r>
              <a:rPr lang="hu-HU" sz="2400" dirty="0">
                <a:solidFill>
                  <a:prstClr val="black"/>
                </a:solidFill>
              </a:rPr>
              <a:t> függvénye), illetve mi erre hogyan tudunk rásegíteni</a:t>
            </a:r>
          </a:p>
          <a:p>
            <a:pPr marL="285750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Foszfor hatóanyag formák (nyersfoszfát, ammónium foszfát, </a:t>
            </a:r>
            <a:r>
              <a:rPr lang="hu-HU" sz="2400" dirty="0" err="1">
                <a:solidFill>
                  <a:prstClr val="black"/>
                </a:solidFill>
              </a:rPr>
              <a:t>polifoszfát</a:t>
            </a:r>
            <a:r>
              <a:rPr lang="hu-HU" sz="2400" dirty="0">
                <a:solidFill>
                  <a:prstClr val="black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Starterként nyersfoszfát típusú hatóanyag, aminek a </a:t>
            </a:r>
            <a:r>
              <a:rPr lang="hu-HU" sz="2400" dirty="0" err="1">
                <a:solidFill>
                  <a:prstClr val="black"/>
                </a:solidFill>
              </a:rPr>
              <a:t>feltáródási</a:t>
            </a:r>
            <a:r>
              <a:rPr lang="hu-HU" sz="2400" dirty="0">
                <a:solidFill>
                  <a:prstClr val="black"/>
                </a:solidFill>
              </a:rPr>
              <a:t> ideje több hónap?</a:t>
            </a:r>
          </a:p>
          <a:p>
            <a:pPr marL="285750" indent="-285750">
              <a:buFontTx/>
              <a:buChar char="-"/>
            </a:pPr>
            <a:r>
              <a:rPr lang="hu-HU" sz="2400" dirty="0" err="1">
                <a:solidFill>
                  <a:prstClr val="black"/>
                </a:solidFill>
              </a:rPr>
              <a:t>Fenológiához</a:t>
            </a:r>
            <a:r>
              <a:rPr lang="hu-HU" sz="2400" dirty="0">
                <a:solidFill>
                  <a:prstClr val="black"/>
                </a:solidFill>
              </a:rPr>
              <a:t> igazítottan adagolva hatékonyabb, mint egy nagy dózis a lekötődések miatt</a:t>
            </a:r>
          </a:p>
          <a:p>
            <a:pPr marL="285750" indent="-285750">
              <a:buFontTx/>
              <a:buChar char="-"/>
            </a:pPr>
            <a:r>
              <a:rPr lang="hu-HU" sz="2400" dirty="0">
                <a:solidFill>
                  <a:prstClr val="black"/>
                </a:solidFill>
              </a:rPr>
              <a:t>Alaptrágyázás optimális ideje függ a terméktől</a:t>
            </a:r>
          </a:p>
        </p:txBody>
      </p:sp>
    </p:spTree>
    <p:extLst>
      <p:ext uri="{BB962C8B-B14F-4D97-AF65-F5344CB8AC3E}">
        <p14:creationId xmlns:p14="http://schemas.microsoft.com/office/powerpoint/2010/main" val="6820700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7" name="Kép 3">
            <a:extLst>
              <a:ext uri="{FF2B5EF4-FFF2-40B4-BE49-F238E27FC236}">
                <a16:creationId xmlns:a16="http://schemas.microsoft.com/office/drawing/2014/main" id="{E62EE679-A58E-4F90-B5B4-1CA7FACA71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823" y="976339"/>
            <a:ext cx="9245819" cy="570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E:\Babilon_design_m\2014\10_IKR_Agrar_Arculat\pix\ikr_agrar_prezisablon_felso.png">
            <a:extLst>
              <a:ext uri="{FF2B5EF4-FFF2-40B4-BE49-F238E27FC236}">
                <a16:creationId xmlns:a16="http://schemas.microsoft.com/office/drawing/2014/main" id="{52F3BA11-2DBE-4F92-A7A5-C0DE0DDCF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4" y="1"/>
            <a:ext cx="12012895" cy="1124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stomShape 3">
            <a:extLst>
              <a:ext uri="{FF2B5EF4-FFF2-40B4-BE49-F238E27FC236}">
                <a16:creationId xmlns:a16="http://schemas.microsoft.com/office/drawing/2014/main" id="{65801D9C-148E-4ED1-8F93-1D0C1399CB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363" y="97907"/>
            <a:ext cx="5343179" cy="88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altLang="hu-HU" sz="2700" b="1" dirty="0">
                <a:solidFill>
                  <a:srgbClr val="006600"/>
                </a:solidFill>
                <a:latin typeface="Andalus" panose="02020603050405020304"/>
                <a:ea typeface="Andalus" panose="02020603050405020304"/>
                <a:cs typeface="Andalus" panose="02020603050405020304"/>
              </a:rPr>
              <a:t>Foszfor és kén táplálás hatása</a:t>
            </a:r>
            <a:endParaRPr kumimoji="0" lang="hu-HU" altLang="hu-HU" sz="27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ndalus" panose="02020603050405020304"/>
              <a:ea typeface="Andalus" panose="02020603050405020304"/>
              <a:cs typeface="Andalus" panose="02020603050405020304"/>
            </a:endParaRPr>
          </a:p>
        </p:txBody>
      </p:sp>
    </p:spTree>
    <p:extLst>
      <p:ext uri="{BB962C8B-B14F-4D97-AF65-F5344CB8AC3E}">
        <p14:creationId xmlns:p14="http://schemas.microsoft.com/office/powerpoint/2010/main" val="25440671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5" name="Kép 1">
            <a:extLst>
              <a:ext uri="{FF2B5EF4-FFF2-40B4-BE49-F238E27FC236}">
                <a16:creationId xmlns:a16="http://schemas.microsoft.com/office/drawing/2014/main" id="{907A250C-C3B3-4BF9-837B-B91A76F5A7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139" y="829094"/>
            <a:ext cx="9253067" cy="6028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E:\Babilon_design_m\2014\10_IKR_Agrar_Arculat\pix\ikr_agrar_prezisablon_felso.png">
            <a:extLst>
              <a:ext uri="{FF2B5EF4-FFF2-40B4-BE49-F238E27FC236}">
                <a16:creationId xmlns:a16="http://schemas.microsoft.com/office/drawing/2014/main" id="{3AEA92DC-AEC8-4C07-91CF-99A748F3FA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22092" cy="99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stomShape 3">
            <a:extLst>
              <a:ext uri="{FF2B5EF4-FFF2-40B4-BE49-F238E27FC236}">
                <a16:creationId xmlns:a16="http://schemas.microsoft.com/office/drawing/2014/main" id="{FCDEAF03-FBBE-4284-919B-6253EDE52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3882" y="125299"/>
            <a:ext cx="5772725" cy="70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altLang="hu-HU" sz="2700" b="1" dirty="0">
                <a:solidFill>
                  <a:srgbClr val="006600"/>
                </a:solidFill>
                <a:latin typeface="Andalus" panose="02020603050405020304"/>
                <a:ea typeface="Andalus" panose="02020603050405020304"/>
                <a:cs typeface="Andalus" panose="02020603050405020304"/>
              </a:rPr>
              <a:t>Foszfor és kén táplálás hatása</a:t>
            </a:r>
            <a:endParaRPr kumimoji="0" lang="hu-HU" altLang="hu-HU" sz="27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ndalus" panose="02020603050405020304"/>
              <a:ea typeface="Andalus" panose="02020603050405020304"/>
              <a:cs typeface="Andalus" panose="020206030504050203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>
            <a:extLst>
              <a:ext uri="{FF2B5EF4-FFF2-40B4-BE49-F238E27FC236}">
                <a16:creationId xmlns:a16="http://schemas.microsoft.com/office/drawing/2014/main" id="{4E8728B3-FC7E-4877-BCA1-FA87B16B5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églalap 2">
            <a:extLst>
              <a:ext uri="{FF2B5EF4-FFF2-40B4-BE49-F238E27FC236}">
                <a16:creationId xmlns:a16="http://schemas.microsoft.com/office/drawing/2014/main" id="{C8C58816-D2AD-4C49-8287-F4CBD8F58862}"/>
              </a:ext>
            </a:extLst>
          </p:cNvPr>
          <p:cNvSpPr/>
          <p:nvPr/>
        </p:nvSpPr>
        <p:spPr bwMode="auto">
          <a:xfrm>
            <a:off x="7726261" y="5066950"/>
            <a:ext cx="2852256" cy="645953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hu-HU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4689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2"/>
          <p:cNvSpPr>
            <a:spLocks noChangeArrowheads="1"/>
          </p:cNvSpPr>
          <p:nvPr/>
        </p:nvSpPr>
        <p:spPr bwMode="auto">
          <a:xfrm>
            <a:off x="1052923" y="1691904"/>
            <a:ext cx="9600282" cy="497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hu-HU" sz="3600" dirty="0">
                <a:solidFill>
                  <a:prstClr val="black"/>
                </a:solidFill>
              </a:rPr>
              <a:t>Alapkőzet minősége</a:t>
            </a:r>
          </a:p>
          <a:p>
            <a:pPr marL="285750" indent="-285750">
              <a:buFontTx/>
              <a:buChar char="-"/>
            </a:pPr>
            <a:r>
              <a:rPr lang="hu-HU" sz="3600" dirty="0">
                <a:solidFill>
                  <a:prstClr val="black"/>
                </a:solidFill>
              </a:rPr>
              <a:t>Domborzati viszonyok, erózió</a:t>
            </a:r>
          </a:p>
          <a:p>
            <a:pPr marL="285750" indent="-285750">
              <a:buFontTx/>
              <a:buChar char="-"/>
            </a:pPr>
            <a:r>
              <a:rPr lang="hu-HU" sz="3600" dirty="0">
                <a:solidFill>
                  <a:prstClr val="black"/>
                </a:solidFill>
              </a:rPr>
              <a:t>Növényborítás összetétele, pl. erdőtalajok jellemzően savanyúak</a:t>
            </a:r>
          </a:p>
          <a:p>
            <a:pPr marL="285750" indent="-285750">
              <a:buFontTx/>
              <a:buChar char="-"/>
            </a:pPr>
            <a:r>
              <a:rPr lang="hu-HU" sz="3600" dirty="0">
                <a:solidFill>
                  <a:prstClr val="black"/>
                </a:solidFill>
              </a:rPr>
              <a:t>Savas esők</a:t>
            </a:r>
          </a:p>
          <a:p>
            <a:pPr marL="285750" indent="-285750">
              <a:buFontTx/>
              <a:buChar char="-"/>
            </a:pPr>
            <a:r>
              <a:rPr lang="hu-HU" sz="3600" dirty="0">
                <a:solidFill>
                  <a:prstClr val="black"/>
                </a:solidFill>
              </a:rPr>
              <a:t>Intenzív csapadék</a:t>
            </a:r>
          </a:p>
          <a:p>
            <a:pPr marL="285750" indent="-285750">
              <a:buFontTx/>
              <a:buChar char="-"/>
            </a:pPr>
            <a:r>
              <a:rPr lang="hu-HU" sz="3600" dirty="0">
                <a:solidFill>
                  <a:prstClr val="black"/>
                </a:solidFill>
              </a:rPr>
              <a:t>Öntözés</a:t>
            </a:r>
          </a:p>
          <a:p>
            <a:pPr marL="285750" indent="-285750">
              <a:buFontTx/>
              <a:buChar char="-"/>
            </a:pPr>
            <a:r>
              <a:rPr lang="hu-HU" sz="3600" dirty="0">
                <a:solidFill>
                  <a:prstClr val="black"/>
                </a:solidFill>
              </a:rPr>
              <a:t>Talajművelés intenzitása</a:t>
            </a:r>
          </a:p>
          <a:p>
            <a:pPr marL="285750" indent="-285750">
              <a:buFontTx/>
              <a:buChar char="-"/>
            </a:pPr>
            <a:r>
              <a:rPr lang="hu-HU" sz="3600" dirty="0">
                <a:solidFill>
                  <a:prstClr val="black"/>
                </a:solidFill>
              </a:rPr>
              <a:t>műtrágyázás</a:t>
            </a:r>
          </a:p>
          <a:p>
            <a:pPr marL="285750" indent="-285750">
              <a:buFontTx/>
              <a:buChar char="-"/>
            </a:pPr>
            <a:endParaRPr lang="hu-HU" sz="3600" dirty="0">
              <a:solidFill>
                <a:prstClr val="black"/>
              </a:solidFill>
            </a:endParaRPr>
          </a:p>
        </p:txBody>
      </p:sp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 sz="2800">
              <a:solidFill>
                <a:prstClr val="black"/>
              </a:solidFill>
            </a:endParaRPr>
          </a:p>
        </p:txBody>
      </p:sp>
      <p:sp>
        <p:nvSpPr>
          <p:cNvPr id="11" name="CustomShape 3"/>
          <p:cNvSpPr>
            <a:spLocks noChangeArrowheads="1"/>
          </p:cNvSpPr>
          <p:nvPr/>
        </p:nvSpPr>
        <p:spPr bwMode="auto">
          <a:xfrm>
            <a:off x="3340816" y="402843"/>
            <a:ext cx="6998573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40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Talajsavanyodás okai</a:t>
            </a:r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19" y="0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5177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2"/>
          <p:cNvSpPr>
            <a:spLocks noChangeArrowheads="1"/>
          </p:cNvSpPr>
          <p:nvPr/>
        </p:nvSpPr>
        <p:spPr bwMode="auto">
          <a:xfrm>
            <a:off x="422607" y="1639135"/>
            <a:ext cx="11242147" cy="497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hu-HU" sz="2800" dirty="0">
                <a:solidFill>
                  <a:prstClr val="black"/>
                </a:solidFill>
              </a:rPr>
              <a:t>kalcium kimosódik, a talajaggregátumok alapvető összetevője fog hiányozni, a cementáló anyag</a:t>
            </a:r>
          </a:p>
          <a:p>
            <a:pPr marL="285750" indent="-285750">
              <a:buFontTx/>
              <a:buChar char="-"/>
            </a:pPr>
            <a:r>
              <a:rPr lang="hu-HU" sz="2800" dirty="0">
                <a:solidFill>
                  <a:prstClr val="black"/>
                </a:solidFill>
              </a:rPr>
              <a:t>Talajszerkezet romlik, tömörödés, levegőtlen körülmények</a:t>
            </a:r>
          </a:p>
          <a:p>
            <a:pPr marL="285750" indent="-285750">
              <a:buFontTx/>
              <a:buChar char="-"/>
            </a:pPr>
            <a:r>
              <a:rPr lang="hu-HU" sz="2800" dirty="0">
                <a:solidFill>
                  <a:prstClr val="black"/>
                </a:solidFill>
              </a:rPr>
              <a:t>Talajszerkezet hiányában fokozódó erózió</a:t>
            </a:r>
          </a:p>
          <a:p>
            <a:pPr marL="285750" indent="-285750">
              <a:buFontTx/>
              <a:buChar char="-"/>
            </a:pPr>
            <a:r>
              <a:rPr lang="hu-HU" sz="2800" dirty="0">
                <a:solidFill>
                  <a:prstClr val="black"/>
                </a:solidFill>
              </a:rPr>
              <a:t>Tápelemek felvehetősége 6,5-7 talaj pH esetén ideális, ez alatt már romlik</a:t>
            </a:r>
          </a:p>
          <a:p>
            <a:pPr marL="285750" indent="-285750">
              <a:buFontTx/>
              <a:buChar char="-"/>
            </a:pPr>
            <a:r>
              <a:rPr lang="hu-HU" sz="2800" dirty="0">
                <a:solidFill>
                  <a:prstClr val="black"/>
                </a:solidFill>
              </a:rPr>
              <a:t>A talaj pH csökkenésével a fémtoxicitás veszélye emelkedik</a:t>
            </a:r>
          </a:p>
          <a:p>
            <a:pPr marL="285750" indent="-285750">
              <a:buFontTx/>
              <a:buChar char="-"/>
            </a:pPr>
            <a:r>
              <a:rPr lang="hu-HU" sz="2800" dirty="0">
                <a:solidFill>
                  <a:prstClr val="black"/>
                </a:solidFill>
              </a:rPr>
              <a:t>Tömör talajban a talajbiológia aktivitása is csökken (oxigénhiány)</a:t>
            </a:r>
          </a:p>
          <a:p>
            <a:pPr marL="285750" indent="-285750">
              <a:buFontTx/>
              <a:buChar char="-"/>
            </a:pPr>
            <a:r>
              <a:rPr lang="hu-HU" sz="2800" dirty="0">
                <a:solidFill>
                  <a:prstClr val="black"/>
                </a:solidFill>
              </a:rPr>
              <a:t>Szervesanyag veszteség</a:t>
            </a:r>
          </a:p>
          <a:p>
            <a:pPr marL="285750" indent="-285750">
              <a:buFontTx/>
              <a:buChar char="-"/>
            </a:pPr>
            <a:r>
              <a:rPr lang="hu-HU" sz="2800" dirty="0">
                <a:solidFill>
                  <a:prstClr val="black"/>
                </a:solidFill>
              </a:rPr>
              <a:t>Növények kalcium hiányosak lesznek, terméscsökkenés</a:t>
            </a:r>
          </a:p>
          <a:p>
            <a:pPr marL="285750" indent="-285750">
              <a:buFontTx/>
              <a:buChar char="-"/>
            </a:pPr>
            <a:endParaRPr lang="hu-HU" sz="2800" dirty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endParaRPr lang="hu-HU" sz="2800" dirty="0">
              <a:solidFill>
                <a:prstClr val="black"/>
              </a:solidFill>
            </a:endParaRPr>
          </a:p>
        </p:txBody>
      </p:sp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 sz="2800">
              <a:solidFill>
                <a:prstClr val="black"/>
              </a:solidFill>
            </a:endParaRPr>
          </a:p>
        </p:txBody>
      </p:sp>
      <p:sp>
        <p:nvSpPr>
          <p:cNvPr id="11" name="CustomShape 3"/>
          <p:cNvSpPr>
            <a:spLocks noChangeArrowheads="1"/>
          </p:cNvSpPr>
          <p:nvPr/>
        </p:nvSpPr>
        <p:spPr bwMode="auto">
          <a:xfrm>
            <a:off x="3340816" y="402843"/>
            <a:ext cx="6998573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40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Talajsavanyodás</a:t>
            </a:r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19" y="0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35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áblázat 1">
            <a:extLst>
              <a:ext uri="{FF2B5EF4-FFF2-40B4-BE49-F238E27FC236}">
                <a16:creationId xmlns:a16="http://schemas.microsoft.com/office/drawing/2014/main" id="{2FDB0F22-A0D3-469A-A05C-614CA87DD090}"/>
              </a:ext>
            </a:extLst>
          </p:cNvPr>
          <p:cNvGraphicFramePr>
            <a:graphicFrameLocks noGrp="1"/>
          </p:cNvGraphicFramePr>
          <p:nvPr/>
        </p:nvGraphicFramePr>
        <p:xfrm>
          <a:off x="2424114" y="2276475"/>
          <a:ext cx="7272337" cy="23764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79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3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08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52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>
                          <a:solidFill>
                            <a:schemeClr val="tx1"/>
                          </a:solidFill>
                          <a:effectLst/>
                        </a:rPr>
                        <a:t>Mobilis</a:t>
                      </a:r>
                      <a:endParaRPr lang="hu-H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tx1"/>
                          </a:solidFill>
                          <a:effectLst/>
                        </a:rPr>
                        <a:t>Nem mobilis</a:t>
                      </a:r>
                      <a:endParaRPr lang="hu-H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2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tx1"/>
                          </a:solidFill>
                          <a:effectLst/>
                        </a:rPr>
                        <a:t>Makroelemek</a:t>
                      </a:r>
                      <a:endParaRPr lang="hu-H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tx1"/>
                          </a:solidFill>
                          <a:effectLst/>
                        </a:rPr>
                        <a:t>N,P,K</a:t>
                      </a:r>
                      <a:endParaRPr lang="hu-H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u-H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2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tx1"/>
                          </a:solidFill>
                          <a:effectLst/>
                        </a:rPr>
                        <a:t>Mezoelemek</a:t>
                      </a:r>
                      <a:endParaRPr lang="hu-H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tx1"/>
                          </a:solidFill>
                          <a:effectLst/>
                        </a:rPr>
                        <a:t>Mg</a:t>
                      </a:r>
                      <a:endParaRPr lang="hu-H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tx1"/>
                          </a:solidFill>
                          <a:effectLst/>
                        </a:rPr>
                        <a:t>S, Ca,</a:t>
                      </a:r>
                      <a:endParaRPr lang="hu-H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52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tx1"/>
                          </a:solidFill>
                          <a:effectLst/>
                        </a:rPr>
                        <a:t>Mikroelemek</a:t>
                      </a:r>
                      <a:endParaRPr lang="hu-H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tx1"/>
                          </a:solidFill>
                          <a:effectLst/>
                        </a:rPr>
                        <a:t>Mn, Zn, Mo, Ni</a:t>
                      </a:r>
                      <a:endParaRPr lang="hu-H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tx1"/>
                          </a:solidFill>
                          <a:effectLst/>
                        </a:rPr>
                        <a:t>Fe, B, Cu, Co</a:t>
                      </a:r>
                      <a:endParaRPr lang="hu-H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2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>
                          <a:solidFill>
                            <a:schemeClr val="tx1"/>
                          </a:solidFill>
                          <a:effectLst/>
                        </a:rPr>
                        <a:t>Nyomelemek</a:t>
                      </a:r>
                      <a:endParaRPr lang="hu-HU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u-HU" sz="1400" dirty="0" err="1">
                          <a:solidFill>
                            <a:schemeClr val="tx1"/>
                          </a:solidFill>
                          <a:effectLst/>
                        </a:rPr>
                        <a:t>Si</a:t>
                      </a:r>
                      <a:r>
                        <a:rPr lang="hu-HU" sz="1400" dirty="0">
                          <a:solidFill>
                            <a:schemeClr val="tx1"/>
                          </a:solidFill>
                          <a:effectLst/>
                        </a:rPr>
                        <a:t>, Na, Cl</a:t>
                      </a:r>
                      <a:endParaRPr lang="hu-H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6" marR="68576" marT="0" marB="0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7915" name="Text Box 1">
            <a:extLst>
              <a:ext uri="{FF2B5EF4-FFF2-40B4-BE49-F238E27FC236}">
                <a16:creationId xmlns:a16="http://schemas.microsoft.com/office/drawing/2014/main" id="{13DB184E-5F86-4247-A467-B433BB850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hu-HU" altLang="hu-HU" sz="4400" b="1"/>
              <a:t>Tápelemek csoportosítása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 sz="2800">
              <a:solidFill>
                <a:prstClr val="black"/>
              </a:solidFill>
            </a:endParaRPr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19" y="0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44A05360-DC72-4545-8FCF-05BC21B56F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323" y="1298394"/>
            <a:ext cx="6862716" cy="5268454"/>
          </a:xfrm>
          <a:prstGeom prst="rect">
            <a:avLst/>
          </a:prstGeom>
        </p:spPr>
      </p:pic>
      <p:sp>
        <p:nvSpPr>
          <p:cNvPr id="11" name="CustomShape 3">
            <a:extLst>
              <a:ext uri="{FF2B5EF4-FFF2-40B4-BE49-F238E27FC236}">
                <a16:creationId xmlns:a16="http://schemas.microsoft.com/office/drawing/2014/main" id="{9793963A-0EBD-408D-B751-3F3EF9CD07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7966" y="208485"/>
            <a:ext cx="6998573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Talaj pH – műtrágyázás hatékonysága</a:t>
            </a: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AF015D02-9F58-44B9-9462-3F1C55322039}"/>
              </a:ext>
            </a:extLst>
          </p:cNvPr>
          <p:cNvSpPr txBox="1"/>
          <p:nvPr/>
        </p:nvSpPr>
        <p:spPr>
          <a:xfrm>
            <a:off x="151409" y="2823493"/>
            <a:ext cx="37962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Ezek relatív értékek! </a:t>
            </a:r>
          </a:p>
          <a:p>
            <a:r>
              <a:rPr lang="hu-HU" dirty="0"/>
              <a:t>Semleges pH-n sincs 100% műtrágya hasznosulás!!</a:t>
            </a:r>
          </a:p>
        </p:txBody>
      </p:sp>
    </p:spTree>
    <p:extLst>
      <p:ext uri="{BB962C8B-B14F-4D97-AF65-F5344CB8AC3E}">
        <p14:creationId xmlns:p14="http://schemas.microsoft.com/office/powerpoint/2010/main" val="24303387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CustomShape 3">
            <a:extLst>
              <a:ext uri="{FF2B5EF4-FFF2-40B4-BE49-F238E27FC236}">
                <a16:creationId xmlns:a16="http://schemas.microsoft.com/office/drawing/2014/main" id="{0D48E4F1-4FCF-4464-988E-167C088AF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2888" y="131764"/>
            <a:ext cx="5249862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hu-HU" altLang="hu-HU" sz="3000" b="1" dirty="0">
                <a:solidFill>
                  <a:srgbClr val="006600"/>
                </a:solidFill>
                <a:latin typeface="Andalus" panose="02020603050405020304"/>
                <a:ea typeface="Andalus" panose="02020603050405020304"/>
                <a:cs typeface="Andalus" panose="02020603050405020304"/>
              </a:rPr>
              <a:t>Műtrágyák savanyító hatása</a:t>
            </a:r>
          </a:p>
        </p:txBody>
      </p:sp>
      <p:pic>
        <p:nvPicPr>
          <p:cNvPr id="37892" name="Picture 3" descr="E:\Babilon_design_m\2014\10_IKR_Agrar_Arculat\pix\ikr_agrar_prezisablon_felso.png">
            <a:extLst>
              <a:ext uri="{FF2B5EF4-FFF2-40B4-BE49-F238E27FC236}">
                <a16:creationId xmlns:a16="http://schemas.microsoft.com/office/drawing/2014/main" id="{54861527-40AC-4536-95EE-163741068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1" y="86295"/>
            <a:ext cx="12126897" cy="113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Kép 1">
            <a:extLst>
              <a:ext uri="{FF2B5EF4-FFF2-40B4-BE49-F238E27FC236}">
                <a16:creationId xmlns:a16="http://schemas.microsoft.com/office/drawing/2014/main" id="{94CE4E13-DDDF-4E29-A977-3DC728B326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9" y="1553592"/>
            <a:ext cx="9121430" cy="3630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9AAA3228-A31C-4422-8457-711A1F772695}"/>
              </a:ext>
            </a:extLst>
          </p:cNvPr>
          <p:cNvSpPr txBox="1"/>
          <p:nvPr/>
        </p:nvSpPr>
        <p:spPr>
          <a:xfrm>
            <a:off x="408373" y="5668392"/>
            <a:ext cx="11751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A mészindex megmutatja, hogy ? Kg CaCO3 kell adott műtrágya 100 kg/ha dózisa savanyító hatásának semlegesítéséhez.</a:t>
            </a:r>
            <a:endParaRPr lang="hu-H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ustomShape 1">
            <a:extLst>
              <a:ext uri="{FF2B5EF4-FFF2-40B4-BE49-F238E27FC236}">
                <a16:creationId xmlns:a16="http://schemas.microsoft.com/office/drawing/2014/main" id="{A20B9D0D-5FFB-4E5D-A66A-D0874A698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088" y="1160464"/>
            <a:ext cx="46418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>
              <a:solidFill>
                <a:srgbClr val="000000"/>
              </a:solidFill>
            </a:endParaRPr>
          </a:p>
        </p:txBody>
      </p:sp>
      <p:sp>
        <p:nvSpPr>
          <p:cNvPr id="39939" name="CustomShape 3">
            <a:extLst>
              <a:ext uri="{FF2B5EF4-FFF2-40B4-BE49-F238E27FC236}">
                <a16:creationId xmlns:a16="http://schemas.microsoft.com/office/drawing/2014/main" id="{2B3F3B94-1A07-4D2D-BB3C-CB5E2FBEE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2888" y="131764"/>
            <a:ext cx="5249862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hu-HU" altLang="hu-HU" sz="3000" b="1" dirty="0">
                <a:solidFill>
                  <a:srgbClr val="006600"/>
                </a:solidFill>
                <a:latin typeface="Andalus" panose="02020603050405020304"/>
                <a:ea typeface="Andalus" panose="02020603050405020304"/>
                <a:cs typeface="Andalus" panose="02020603050405020304"/>
              </a:rPr>
              <a:t>Toxikus talaj pH</a:t>
            </a:r>
          </a:p>
        </p:txBody>
      </p:sp>
      <p:pic>
        <p:nvPicPr>
          <p:cNvPr id="39940" name="Picture 3" descr="E:\Babilon_design_m\2014\10_IKR_Agrar_Arculat\pix\ikr_agrar_prezisablon_felso.png">
            <a:extLst>
              <a:ext uri="{FF2B5EF4-FFF2-40B4-BE49-F238E27FC236}">
                <a16:creationId xmlns:a16="http://schemas.microsoft.com/office/drawing/2014/main" id="{D1B700FB-1DCA-4F6B-AB34-5B09343B6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70"/>
            <a:ext cx="12192000" cy="1148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Kép 3">
            <a:extLst>
              <a:ext uri="{FF2B5EF4-FFF2-40B4-BE49-F238E27FC236}">
                <a16:creationId xmlns:a16="http://schemas.microsoft.com/office/drawing/2014/main" id="{70932A3E-9BAE-40BD-A61F-9B514114B4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233" y="1160464"/>
            <a:ext cx="3519488" cy="539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ustomShape 1">
            <a:extLst>
              <a:ext uri="{FF2B5EF4-FFF2-40B4-BE49-F238E27FC236}">
                <a16:creationId xmlns:a16="http://schemas.microsoft.com/office/drawing/2014/main" id="{A1DBFB96-2C58-4A1C-9FB0-8E69281FF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088" y="1160464"/>
            <a:ext cx="46418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>
              <a:solidFill>
                <a:srgbClr val="000000"/>
              </a:solidFill>
            </a:endParaRPr>
          </a:p>
        </p:txBody>
      </p:sp>
      <p:sp>
        <p:nvSpPr>
          <p:cNvPr id="41987" name="CustomShape 3">
            <a:extLst>
              <a:ext uri="{FF2B5EF4-FFF2-40B4-BE49-F238E27FC236}">
                <a16:creationId xmlns:a16="http://schemas.microsoft.com/office/drawing/2014/main" id="{541A7593-FBCF-44E7-95B6-707B1F62F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2888" y="131764"/>
            <a:ext cx="5249862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hu-HU" altLang="hu-HU" sz="3000" b="1">
                <a:solidFill>
                  <a:srgbClr val="006600"/>
                </a:solidFill>
                <a:latin typeface="Andalus" panose="02020603050405020304"/>
                <a:ea typeface="Andalus" panose="02020603050405020304"/>
                <a:cs typeface="Andalus" panose="02020603050405020304"/>
              </a:rPr>
              <a:t>Talajsavanyodás</a:t>
            </a:r>
          </a:p>
        </p:txBody>
      </p:sp>
      <p:pic>
        <p:nvPicPr>
          <p:cNvPr id="41988" name="Picture 3" descr="E:\Babilon_design_m\2014\10_IKR_Agrar_Arculat\pix\ikr_agrar_prezisablon_felso.png">
            <a:extLst>
              <a:ext uri="{FF2B5EF4-FFF2-40B4-BE49-F238E27FC236}">
                <a16:creationId xmlns:a16="http://schemas.microsoft.com/office/drawing/2014/main" id="{4E0126FE-8738-4E00-A43C-85CFB3212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4" y="131764"/>
            <a:ext cx="12129856" cy="990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37BE2B64-F9F9-4A72-BC16-1BE2CB16CF7E}"/>
              </a:ext>
            </a:extLst>
          </p:cNvPr>
          <p:cNvSpPr txBox="1"/>
          <p:nvPr/>
        </p:nvSpPr>
        <p:spPr>
          <a:xfrm>
            <a:off x="1127464" y="1659285"/>
            <a:ext cx="1070647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hu-HU" sz="2800" dirty="0"/>
              <a:t>Mit tehetünk ellene?</a:t>
            </a:r>
          </a:p>
          <a:p>
            <a:pPr marL="457200" indent="-457200">
              <a:buFontTx/>
              <a:buChar char="-"/>
              <a:defRPr/>
            </a:pPr>
            <a:r>
              <a:rPr lang="hu-HU" sz="2800" dirty="0"/>
              <a:t>Kalcium pótlás</a:t>
            </a:r>
          </a:p>
          <a:p>
            <a:pPr marL="1200150" lvl="1" indent="-457200">
              <a:buFontTx/>
              <a:buChar char="-"/>
              <a:defRPr/>
            </a:pPr>
            <a:r>
              <a:rPr lang="hu-HU" sz="2800" dirty="0"/>
              <a:t>Talajjavítás vagy melioráció 5 – 20 t/ha mész </a:t>
            </a:r>
          </a:p>
          <a:p>
            <a:pPr marL="742950" lvl="1">
              <a:defRPr/>
            </a:pPr>
            <a:r>
              <a:rPr lang="hu-HU" sz="2800" dirty="0"/>
              <a:t>		(tervezni és engedélyeztetni kell!)</a:t>
            </a:r>
          </a:p>
          <a:p>
            <a:pPr marL="1200150" lvl="1" indent="-457200">
              <a:buFontTx/>
              <a:buChar char="-"/>
              <a:defRPr/>
            </a:pPr>
            <a:r>
              <a:rPr lang="hu-HU" sz="2800" dirty="0"/>
              <a:t>Fenntartó meszezés 0,5 - 2 t/ha mész</a:t>
            </a:r>
          </a:p>
          <a:p>
            <a:pPr marL="1200150" lvl="1" indent="-457200">
              <a:buFontTx/>
              <a:buChar char="-"/>
              <a:defRPr/>
            </a:pPr>
            <a:r>
              <a:rPr lang="hu-HU" sz="2800" dirty="0"/>
              <a:t>Mésztrágyázás 1-500 kg/ha mész</a:t>
            </a:r>
          </a:p>
          <a:p>
            <a:pPr marL="457200" indent="-457200">
              <a:buFontTx/>
              <a:buChar char="-"/>
              <a:defRPr/>
            </a:pPr>
            <a:r>
              <a:rPr lang="hu-HU" sz="2800" dirty="0"/>
              <a:t>500 kg/ha adag fölött már a </a:t>
            </a:r>
            <a:r>
              <a:rPr lang="hu-HU" sz="2800" dirty="0" err="1"/>
              <a:t>Ca</a:t>
            </a:r>
            <a:r>
              <a:rPr lang="hu-HU" sz="2800" dirty="0"/>
              <a:t> – Mg arányra figyelni!</a:t>
            </a:r>
          </a:p>
          <a:p>
            <a:pPr marL="457200" indent="-457200">
              <a:buFontTx/>
              <a:buChar char="-"/>
              <a:defRPr/>
            </a:pPr>
            <a:r>
              <a:rPr lang="hu-HU" sz="2800" dirty="0"/>
              <a:t>Ideális </a:t>
            </a:r>
            <a:r>
              <a:rPr lang="hu-HU" sz="2800" dirty="0" err="1"/>
              <a:t>Ca:Mg</a:t>
            </a:r>
            <a:r>
              <a:rPr lang="hu-HU" sz="2800" dirty="0"/>
              <a:t> 3:1 – 7:1 az agyagfrakció mennyiségétől függően – minél kötöttebb a talaj annál több kalcium kell a megfelelő talajszerkezethez</a:t>
            </a:r>
          </a:p>
          <a:p>
            <a:pPr>
              <a:defRPr/>
            </a:pPr>
            <a:endParaRPr lang="hu-HU" sz="2800" dirty="0"/>
          </a:p>
          <a:p>
            <a:pPr>
              <a:defRPr/>
            </a:pPr>
            <a:endParaRPr lang="hu-HU" sz="2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ustomShape 1">
            <a:extLst>
              <a:ext uri="{FF2B5EF4-FFF2-40B4-BE49-F238E27FC236}">
                <a16:creationId xmlns:a16="http://schemas.microsoft.com/office/drawing/2014/main" id="{10F5F460-AFC2-4EF2-A823-9BD09FD7D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088" y="1160464"/>
            <a:ext cx="46418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>
              <a:solidFill>
                <a:srgbClr val="000000"/>
              </a:solidFill>
            </a:endParaRPr>
          </a:p>
        </p:txBody>
      </p:sp>
      <p:sp>
        <p:nvSpPr>
          <p:cNvPr id="43011" name="CustomShape 3">
            <a:extLst>
              <a:ext uri="{FF2B5EF4-FFF2-40B4-BE49-F238E27FC236}">
                <a16:creationId xmlns:a16="http://schemas.microsoft.com/office/drawing/2014/main" id="{0BFCBB3E-FB57-49A5-A27F-6AA4D3E0A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2888" y="131764"/>
            <a:ext cx="5249862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hu-HU" altLang="hu-HU" sz="3000" b="1">
                <a:solidFill>
                  <a:srgbClr val="006600"/>
                </a:solidFill>
                <a:latin typeface="Andalus" panose="02020603050405020304"/>
                <a:ea typeface="Andalus" panose="02020603050405020304"/>
                <a:cs typeface="Andalus" panose="02020603050405020304"/>
              </a:rPr>
              <a:t>Talajsavanyodás</a:t>
            </a:r>
          </a:p>
        </p:txBody>
      </p:sp>
      <p:pic>
        <p:nvPicPr>
          <p:cNvPr id="43012" name="Picture 3" descr="E:\Babilon_design_m\2014\10_IKR_Agrar_Arculat\pix\ikr_agrar_prezisablon_felso.png">
            <a:extLst>
              <a:ext uri="{FF2B5EF4-FFF2-40B4-BE49-F238E27FC236}">
                <a16:creationId xmlns:a16="http://schemas.microsoft.com/office/drawing/2014/main" id="{73C73EAA-6328-42CE-BB9A-F6BB45821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056"/>
            <a:ext cx="12220277" cy="1141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Szövegdoboz 1">
            <a:extLst>
              <a:ext uri="{FF2B5EF4-FFF2-40B4-BE49-F238E27FC236}">
                <a16:creationId xmlns:a16="http://schemas.microsoft.com/office/drawing/2014/main" id="{4BFA38EF-1B29-4FEB-ADB0-EAEA8F51C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288" y="1557339"/>
            <a:ext cx="82089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hu-HU" altLang="hu-HU" sz="2800"/>
              <a:t>Mésztrágyák hasznosulása a talajban</a:t>
            </a:r>
          </a:p>
        </p:txBody>
      </p:sp>
      <p:pic>
        <p:nvPicPr>
          <p:cNvPr id="43014" name="Kép 2">
            <a:extLst>
              <a:ext uri="{FF2B5EF4-FFF2-40B4-BE49-F238E27FC236}">
                <a16:creationId xmlns:a16="http://schemas.microsoft.com/office/drawing/2014/main" id="{27DF56A6-E9C1-498A-971B-B414BC1D2B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2022476"/>
            <a:ext cx="6997700" cy="436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4BE4E213-1D8C-4D62-A332-56981F061990}"/>
              </a:ext>
            </a:extLst>
          </p:cNvPr>
          <p:cNvSpPr txBox="1"/>
          <p:nvPr/>
        </p:nvSpPr>
        <p:spPr>
          <a:xfrm>
            <a:off x="8095259" y="1632120"/>
            <a:ext cx="39014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/>
              <a:t>A szénsavas talajoldat hatására a megfelelően apró szemcsés CaCO3 oldatba kerül.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ustomShape 1">
            <a:extLst>
              <a:ext uri="{FF2B5EF4-FFF2-40B4-BE49-F238E27FC236}">
                <a16:creationId xmlns:a16="http://schemas.microsoft.com/office/drawing/2014/main" id="{B99A3330-41B8-4C51-BFED-4C5190C08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088" y="1160464"/>
            <a:ext cx="46418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>
              <a:solidFill>
                <a:srgbClr val="000000"/>
              </a:solidFill>
            </a:endParaRPr>
          </a:p>
        </p:txBody>
      </p:sp>
      <p:sp>
        <p:nvSpPr>
          <p:cNvPr id="44035" name="CustomShape 3">
            <a:extLst>
              <a:ext uri="{FF2B5EF4-FFF2-40B4-BE49-F238E27FC236}">
                <a16:creationId xmlns:a16="http://schemas.microsoft.com/office/drawing/2014/main" id="{ABB6D778-D514-4DE6-8F0C-7BC66ACB1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2888" y="131764"/>
            <a:ext cx="5249862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hu-HU" altLang="hu-HU" sz="3000" b="1">
                <a:solidFill>
                  <a:srgbClr val="006600"/>
                </a:solidFill>
                <a:latin typeface="Andalus" panose="02020603050405020304"/>
                <a:ea typeface="Andalus" panose="02020603050405020304"/>
                <a:cs typeface="Andalus" panose="02020603050405020304"/>
              </a:rPr>
              <a:t>Talajsavanyodás</a:t>
            </a:r>
          </a:p>
        </p:txBody>
      </p:sp>
      <p:pic>
        <p:nvPicPr>
          <p:cNvPr id="44036" name="Picture 3" descr="E:\Babilon_design_m\2014\10_IKR_Agrar_Arculat\pix\ikr_agrar_prezisablon_felso.png">
            <a:extLst>
              <a:ext uri="{FF2B5EF4-FFF2-40B4-BE49-F238E27FC236}">
                <a16:creationId xmlns:a16="http://schemas.microsoft.com/office/drawing/2014/main" id="{6352EC2D-15A7-4E84-9C61-BFDBD55DE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18"/>
            <a:ext cx="12192000" cy="996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7" name="Szövegdoboz 1">
            <a:extLst>
              <a:ext uri="{FF2B5EF4-FFF2-40B4-BE49-F238E27FC236}">
                <a16:creationId xmlns:a16="http://schemas.microsoft.com/office/drawing/2014/main" id="{174C8FD3-770A-448C-BEB3-12F703449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521" y="1459684"/>
            <a:ext cx="10272712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1200150" indent="-457200"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r>
              <a:rPr lang="hu-HU" altLang="hu-HU" sz="2800" dirty="0">
                <a:solidFill>
                  <a:schemeClr val="tx1"/>
                </a:solidFill>
              </a:rPr>
              <a:t>Mésztrágyák hasznosulása a talajban:</a:t>
            </a:r>
          </a:p>
          <a:p>
            <a:pPr marL="457200" indent="-457200">
              <a:buFontTx/>
              <a:buChar char="-"/>
            </a:pPr>
            <a:r>
              <a:rPr lang="hu-HU" altLang="hu-HU" sz="2800" dirty="0">
                <a:solidFill>
                  <a:schemeClr val="tx1"/>
                </a:solidFill>
              </a:rPr>
              <a:t>CO2 + H2O -&gt;H2CO3 + CaCO3-&gt; </a:t>
            </a:r>
            <a:r>
              <a:rPr lang="hu-HU" altLang="hu-HU" sz="2800" dirty="0" err="1">
                <a:solidFill>
                  <a:schemeClr val="tx1"/>
                </a:solidFill>
              </a:rPr>
              <a:t>Ca</a:t>
            </a:r>
            <a:r>
              <a:rPr lang="hu-HU" altLang="hu-HU" sz="2800" dirty="0">
                <a:solidFill>
                  <a:schemeClr val="tx1"/>
                </a:solidFill>
              </a:rPr>
              <a:t>(HCO3)2 </a:t>
            </a:r>
          </a:p>
          <a:p>
            <a:r>
              <a:rPr lang="hu-HU" altLang="hu-HU" sz="2800" dirty="0">
                <a:solidFill>
                  <a:schemeClr val="tx1"/>
                </a:solidFill>
              </a:rPr>
              <a:t>A talajvízben feloldódott szén-dioxid szénsavat képez, mely az apró mészkőszemcsékkel reagál, feloldja őket és vízoldható kalcium hidrogén karbonát keletkezik, ebből származik a növények számára már felvehető Ca</a:t>
            </a:r>
            <a:r>
              <a:rPr lang="hu-HU" altLang="hu-HU" sz="2800" baseline="30000" dirty="0">
                <a:solidFill>
                  <a:schemeClr val="tx1"/>
                </a:solidFill>
              </a:rPr>
              <a:t>2+</a:t>
            </a:r>
          </a:p>
          <a:p>
            <a:endParaRPr lang="hu-HU" altLang="hu-HU" sz="2800" dirty="0">
              <a:solidFill>
                <a:schemeClr val="tx1"/>
              </a:solidFill>
            </a:endParaRPr>
          </a:p>
          <a:p>
            <a:r>
              <a:rPr lang="hu-HU" altLang="hu-HU" sz="2800" dirty="0">
                <a:solidFill>
                  <a:schemeClr val="tx1"/>
                </a:solidFill>
              </a:rPr>
              <a:t>Feltételek:</a:t>
            </a:r>
          </a:p>
          <a:p>
            <a:pPr>
              <a:buFontTx/>
              <a:buChar char="-"/>
            </a:pPr>
            <a:r>
              <a:rPr lang="hu-HU" altLang="hu-HU" sz="2800" dirty="0">
                <a:solidFill>
                  <a:schemeClr val="tx1"/>
                </a:solidFill>
              </a:rPr>
              <a:t> Őrlési finomság</a:t>
            </a:r>
          </a:p>
          <a:p>
            <a:pPr lvl="1">
              <a:buFontTx/>
              <a:buChar char="-"/>
            </a:pPr>
            <a:r>
              <a:rPr lang="hu-HU" altLang="hu-HU" sz="2800" dirty="0">
                <a:solidFill>
                  <a:schemeClr val="tx1"/>
                </a:solidFill>
              </a:rPr>
              <a:t>Minél apróbb szemcsék annál nagyobb reakciókészség</a:t>
            </a:r>
          </a:p>
          <a:p>
            <a:pPr lvl="1">
              <a:buFontTx/>
              <a:buChar char="-"/>
            </a:pPr>
            <a:r>
              <a:rPr lang="hu-HU" altLang="hu-HU" sz="2800" dirty="0">
                <a:solidFill>
                  <a:schemeClr val="tx1"/>
                </a:solidFill>
              </a:rPr>
              <a:t>0,5 mm szemcséknek 4 év alatt &lt;50% hasznosul</a:t>
            </a:r>
          </a:p>
          <a:p>
            <a:pPr lvl="1">
              <a:buFontTx/>
              <a:buChar char="-"/>
            </a:pPr>
            <a:r>
              <a:rPr lang="hu-HU" altLang="hu-HU" sz="2800" dirty="0">
                <a:solidFill>
                  <a:schemeClr val="tx1"/>
                </a:solidFill>
              </a:rPr>
              <a:t>MSZ. Szerint: </a:t>
            </a:r>
            <a:r>
              <a:rPr lang="hu-HU" altLang="hu-HU" sz="2800" dirty="0" err="1">
                <a:solidFill>
                  <a:schemeClr val="tx1"/>
                </a:solidFill>
              </a:rPr>
              <a:t>max</a:t>
            </a:r>
            <a:r>
              <a:rPr lang="hu-HU" altLang="hu-HU" sz="2800" dirty="0">
                <a:solidFill>
                  <a:schemeClr val="tx1"/>
                </a:solidFill>
              </a:rPr>
              <a:t>. 1mm, &gt;0,28mm </a:t>
            </a:r>
            <a:r>
              <a:rPr lang="hu-HU" altLang="hu-HU" sz="2800" dirty="0" err="1">
                <a:solidFill>
                  <a:schemeClr val="tx1"/>
                </a:solidFill>
              </a:rPr>
              <a:t>max</a:t>
            </a:r>
            <a:r>
              <a:rPr lang="hu-HU" altLang="hu-HU" sz="2800" dirty="0">
                <a:solidFill>
                  <a:schemeClr val="tx1"/>
                </a:solidFill>
              </a:rPr>
              <a:t> 20%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2"/>
          <p:cNvSpPr>
            <a:spLocks noChangeArrowheads="1"/>
          </p:cNvSpPr>
          <p:nvPr/>
        </p:nvSpPr>
        <p:spPr bwMode="auto">
          <a:xfrm>
            <a:off x="422607" y="1639135"/>
            <a:ext cx="11242147" cy="458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hu-HU" sz="3200" dirty="0">
                <a:solidFill>
                  <a:prstClr val="black"/>
                </a:solidFill>
              </a:rPr>
              <a:t>Mészkőliszt (CaCO3)</a:t>
            </a:r>
          </a:p>
          <a:p>
            <a:pPr marL="285750" indent="-285750">
              <a:buFontTx/>
              <a:buChar char="-"/>
            </a:pPr>
            <a:r>
              <a:rPr lang="hu-HU" sz="3200" dirty="0">
                <a:solidFill>
                  <a:prstClr val="black"/>
                </a:solidFill>
              </a:rPr>
              <a:t>Dolomit (CaMgCO3) – csak Mg hiányos talajokra, mert a </a:t>
            </a:r>
            <a:r>
              <a:rPr lang="hu-HU" sz="3200" dirty="0" err="1">
                <a:solidFill>
                  <a:prstClr val="black"/>
                </a:solidFill>
              </a:rPr>
              <a:t>Ca</a:t>
            </a:r>
            <a:r>
              <a:rPr lang="hu-HU" sz="3200" dirty="0">
                <a:solidFill>
                  <a:prstClr val="black"/>
                </a:solidFill>
              </a:rPr>
              <a:t>-Mg arányt nem a kívánt irányba módosítja!</a:t>
            </a:r>
          </a:p>
          <a:p>
            <a:pPr marL="285750" indent="-285750">
              <a:buFontTx/>
              <a:buChar char="-"/>
            </a:pPr>
            <a:r>
              <a:rPr lang="hu-HU" sz="3200" dirty="0">
                <a:solidFill>
                  <a:prstClr val="black"/>
                </a:solidFill>
              </a:rPr>
              <a:t>Égetett mész (</a:t>
            </a:r>
            <a:r>
              <a:rPr lang="hu-HU" sz="3200" dirty="0" err="1">
                <a:solidFill>
                  <a:prstClr val="black"/>
                </a:solidFill>
              </a:rPr>
              <a:t>CaO</a:t>
            </a:r>
            <a:r>
              <a:rPr lang="hu-HU" sz="3200" dirty="0">
                <a:solidFill>
                  <a:prstClr val="black"/>
                </a:solidFill>
              </a:rPr>
              <a:t>) – nagyon nagy körültekintést igényel a tárolása, kijuttatása, technológiába építése !!!</a:t>
            </a:r>
          </a:p>
          <a:p>
            <a:pPr marL="285750" indent="-285750">
              <a:buFontTx/>
              <a:buChar char="-"/>
            </a:pPr>
            <a:r>
              <a:rPr lang="hu-HU" sz="3200" dirty="0">
                <a:solidFill>
                  <a:prstClr val="black"/>
                </a:solidFill>
              </a:rPr>
              <a:t>Cukorgyári mész</a:t>
            </a:r>
          </a:p>
          <a:p>
            <a:pPr marL="285750" indent="-285750">
              <a:buFontTx/>
              <a:buChar char="-"/>
            </a:pPr>
            <a:r>
              <a:rPr lang="hu-HU" sz="3200" dirty="0">
                <a:solidFill>
                  <a:prstClr val="black"/>
                </a:solidFill>
              </a:rPr>
              <a:t>Gipsz – szikes talajok javítására!</a:t>
            </a:r>
          </a:p>
          <a:p>
            <a:pPr marL="285750" indent="-285750">
              <a:buFontTx/>
              <a:buChar char="-"/>
            </a:pPr>
            <a:r>
              <a:rPr lang="hu-HU" sz="3200" dirty="0">
                <a:solidFill>
                  <a:prstClr val="black"/>
                </a:solidFill>
              </a:rPr>
              <a:t>Mésztartalom átszámítás CaCO3 x 0,56 = </a:t>
            </a:r>
            <a:r>
              <a:rPr lang="hu-HU" sz="3200" dirty="0" err="1">
                <a:solidFill>
                  <a:prstClr val="black"/>
                </a:solidFill>
              </a:rPr>
              <a:t>CaO</a:t>
            </a:r>
            <a:endParaRPr lang="hu-HU" sz="3200" dirty="0">
              <a:solidFill>
                <a:prstClr val="black"/>
              </a:solidFill>
            </a:endParaRPr>
          </a:p>
        </p:txBody>
      </p:sp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 sz="2800">
              <a:solidFill>
                <a:prstClr val="black"/>
              </a:solidFill>
            </a:endParaRPr>
          </a:p>
        </p:txBody>
      </p:sp>
      <p:sp>
        <p:nvSpPr>
          <p:cNvPr id="11" name="CustomShape 3"/>
          <p:cNvSpPr>
            <a:spLocks noChangeArrowheads="1"/>
          </p:cNvSpPr>
          <p:nvPr/>
        </p:nvSpPr>
        <p:spPr bwMode="auto">
          <a:xfrm>
            <a:off x="3340816" y="402843"/>
            <a:ext cx="6998573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40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Meszezőanyagok</a:t>
            </a:r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49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511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zövegdoboz 7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E84BEED5-21A6-4AAB-B6B8-36F53CB772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58" y="544744"/>
            <a:ext cx="4612253" cy="6149671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B7818FBC-25B3-4F78-AA78-C25973A90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919" y="556773"/>
            <a:ext cx="4603232" cy="6137642"/>
          </a:xfrm>
          <a:prstGeom prst="rect">
            <a:avLst/>
          </a:prstGeom>
        </p:spPr>
      </p:pic>
      <p:sp>
        <p:nvSpPr>
          <p:cNvPr id="13" name="Szövegdoboz 12">
            <a:extLst>
              <a:ext uri="{FF2B5EF4-FFF2-40B4-BE49-F238E27FC236}">
                <a16:creationId xmlns:a16="http://schemas.microsoft.com/office/drawing/2014/main" id="{4FD3AE7C-8F5A-47DB-9AB3-8C2D618DAD79}"/>
              </a:ext>
            </a:extLst>
          </p:cNvPr>
          <p:cNvSpPr txBox="1"/>
          <p:nvPr/>
        </p:nvSpPr>
        <p:spPr>
          <a:xfrm>
            <a:off x="10429746" y="708018"/>
            <a:ext cx="139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Talaj pH: 5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C338B762-EB8E-449E-88FD-3FE31BBA18CE}"/>
              </a:ext>
            </a:extLst>
          </p:cNvPr>
          <p:cNvSpPr txBox="1"/>
          <p:nvPr/>
        </p:nvSpPr>
        <p:spPr>
          <a:xfrm>
            <a:off x="3306293" y="50804"/>
            <a:ext cx="3983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Kor-An 98 Kft, Nyíregyháza - 2018</a:t>
            </a: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93907263-B930-4AD8-830C-A9EF770BFA3E}"/>
              </a:ext>
            </a:extLst>
          </p:cNvPr>
          <p:cNvSpPr txBox="1"/>
          <p:nvPr/>
        </p:nvSpPr>
        <p:spPr>
          <a:xfrm>
            <a:off x="6788862" y="708018"/>
            <a:ext cx="2186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200 kg/ha </a:t>
            </a:r>
            <a:r>
              <a:rPr lang="hu-HU" b="1" dirty="0" err="1"/>
              <a:t>KalciFert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30475906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87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zövegdoboz 12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008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www.ikragrar.hu</a:t>
            </a:r>
            <a:endParaRPr kumimoji="0" lang="hu-HU" sz="1000" b="1" i="0" u="none" strike="noStrike" kern="1200" cap="none" spc="0" normalizeH="0" baseline="0" noProof="0" dirty="0">
              <a:ln>
                <a:noFill/>
              </a:ln>
              <a:solidFill>
                <a:srgbClr val="008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CustomShape 3"/>
          <p:cNvSpPr>
            <a:spLocks noChangeArrowheads="1"/>
          </p:cNvSpPr>
          <p:nvPr/>
        </p:nvSpPr>
        <p:spPr bwMode="auto">
          <a:xfrm>
            <a:off x="3988089" y="94824"/>
            <a:ext cx="5807075" cy="84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32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Mésztrágyás</a:t>
            </a:r>
            <a:r>
              <a:rPr kumimoji="0" lang="hu-HU" sz="32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ndalus" panose="02020603050405020304" pitchFamily="18" charset="-78"/>
                <a:ea typeface="+mn-ea"/>
                <a:cs typeface="Andalus" panose="02020603050405020304" pitchFamily="18" charset="-78"/>
              </a:rPr>
              <a:t> kísérlet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678AC54B-D5E3-4C59-BCE5-E49DA0749D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6836" y="944563"/>
            <a:ext cx="9515118" cy="5584054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03FE1688-77A6-4C97-8F20-1851F8CC0A32}"/>
              </a:ext>
            </a:extLst>
          </p:cNvPr>
          <p:cNvSpPr txBox="1"/>
          <p:nvPr/>
        </p:nvSpPr>
        <p:spPr>
          <a:xfrm>
            <a:off x="0" y="3497802"/>
            <a:ext cx="30716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Basmati</a:t>
            </a:r>
            <a:r>
              <a:rPr kumimoji="0" lang="hu-H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CS hibrid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Talaj pH: 5,72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Mészhiányos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KalciFert</a:t>
            </a:r>
            <a:r>
              <a:rPr kumimoji="0" lang="hu-H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teljes területre szórva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Corn</a:t>
            </a:r>
            <a:r>
              <a:rPr kumimoji="0" lang="hu-H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Starter a sorok mellé</a:t>
            </a: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B6CA8D53-222D-4DB6-8C25-57D49A252A26}"/>
              </a:ext>
            </a:extLst>
          </p:cNvPr>
          <p:cNvSpPr txBox="1"/>
          <p:nvPr/>
        </p:nvSpPr>
        <p:spPr>
          <a:xfrm>
            <a:off x="4914190" y="2003749"/>
            <a:ext cx="2938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150 kg/ha összes nitrogén hatóanyag</a:t>
            </a:r>
          </a:p>
        </p:txBody>
      </p:sp>
    </p:spTree>
    <p:extLst>
      <p:ext uri="{BB962C8B-B14F-4D97-AF65-F5344CB8AC3E}">
        <p14:creationId xmlns:p14="http://schemas.microsoft.com/office/powerpoint/2010/main" val="41189650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 sz="2800">
              <a:solidFill>
                <a:prstClr val="black"/>
              </a:solidFill>
            </a:endParaRPr>
          </a:p>
        </p:txBody>
      </p:sp>
      <p:sp>
        <p:nvSpPr>
          <p:cNvPr id="11" name="CustomShape 3"/>
          <p:cNvSpPr>
            <a:spLocks noChangeArrowheads="1"/>
          </p:cNvSpPr>
          <p:nvPr/>
        </p:nvSpPr>
        <p:spPr bwMode="auto">
          <a:xfrm>
            <a:off x="2160086" y="2674398"/>
            <a:ext cx="6998573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40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Köszönöm a figyelmet!</a:t>
            </a:r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4" y="295804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260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1">
            <a:extLst>
              <a:ext uri="{FF2B5EF4-FFF2-40B4-BE49-F238E27FC236}">
                <a16:creationId xmlns:a16="http://schemas.microsoft.com/office/drawing/2014/main" id="{B1E60129-893B-4790-BD55-6B96E2AD6E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87338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hu-HU" altLang="hu-HU" sz="4400" b="1"/>
              <a:t>Nitrogén hatóanyagok</a:t>
            </a:r>
          </a:p>
        </p:txBody>
      </p:sp>
      <p:sp>
        <p:nvSpPr>
          <p:cNvPr id="40963" name="Text Box 2">
            <a:extLst>
              <a:ext uri="{FF2B5EF4-FFF2-40B4-BE49-F238E27FC236}">
                <a16:creationId xmlns:a16="http://schemas.microsoft.com/office/drawing/2014/main" id="{6AC2B5E5-61A6-406C-826B-EB43B2A46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5438" y="1284536"/>
            <a:ext cx="9072562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28613" indent="-32861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728663" indent="-271463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hu-HU" altLang="hu-HU" sz="2500" b="1" dirty="0">
                <a:solidFill>
                  <a:schemeClr val="tx1"/>
                </a:solidFill>
              </a:rPr>
              <a:t>Mindhárom jól oldódik vízben</a:t>
            </a:r>
          </a:p>
          <a:p>
            <a:pPr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hu-HU" altLang="hu-HU" sz="2500" b="1" dirty="0">
                <a:solidFill>
                  <a:schemeClr val="tx1"/>
                </a:solidFill>
              </a:rPr>
              <a:t>Ammónium (NH</a:t>
            </a:r>
            <a:r>
              <a:rPr lang="hu-HU" altLang="hu-HU" sz="2500" b="1" baseline="-25000" dirty="0">
                <a:solidFill>
                  <a:schemeClr val="tx1"/>
                </a:solidFill>
              </a:rPr>
              <a:t>4</a:t>
            </a:r>
            <a:r>
              <a:rPr lang="hu-HU" altLang="hu-HU" sz="2500" b="1" baseline="30000" dirty="0">
                <a:solidFill>
                  <a:schemeClr val="tx1"/>
                </a:solidFill>
              </a:rPr>
              <a:t>+</a:t>
            </a:r>
            <a:r>
              <a:rPr lang="hu-HU" altLang="hu-HU" sz="2500" b="1" dirty="0">
                <a:solidFill>
                  <a:schemeClr val="tx1"/>
                </a:solidFill>
              </a:rPr>
              <a:t>)</a:t>
            </a:r>
          </a:p>
          <a:p>
            <a:pPr lvl="1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–"/>
            </a:pPr>
            <a:r>
              <a:rPr lang="hu-HU" altLang="hu-HU" sz="2200" b="1" dirty="0">
                <a:solidFill>
                  <a:schemeClr val="tx1"/>
                </a:solidFill>
              </a:rPr>
              <a:t>Ammónia + szervetlen savak reakciójával állítják elő</a:t>
            </a:r>
          </a:p>
          <a:p>
            <a:pPr lvl="1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–"/>
            </a:pPr>
            <a:r>
              <a:rPr lang="hu-HU" altLang="hu-HU" sz="2200" b="1" dirty="0">
                <a:solidFill>
                  <a:schemeClr val="tx1"/>
                </a:solidFill>
              </a:rPr>
              <a:t>Talajsavanyító hatású</a:t>
            </a:r>
          </a:p>
          <a:p>
            <a:pPr lvl="1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–"/>
            </a:pPr>
            <a:r>
              <a:rPr lang="hu-HU" altLang="hu-HU" sz="2200" b="1" dirty="0">
                <a:solidFill>
                  <a:schemeClr val="tx1"/>
                </a:solidFill>
              </a:rPr>
              <a:t>A növény számára korlátozottan felvehető </a:t>
            </a:r>
          </a:p>
          <a:p>
            <a:pPr lvl="1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–"/>
            </a:pPr>
            <a:r>
              <a:rPr lang="hu-HU" altLang="hu-HU" sz="2200" b="1" dirty="0">
                <a:solidFill>
                  <a:schemeClr val="tx1"/>
                </a:solidFill>
              </a:rPr>
              <a:t>Kimosódásra nem hajlamos, a talajkolloidokhoz jól kötődik</a:t>
            </a:r>
          </a:p>
          <a:p>
            <a:pPr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hu-HU" altLang="hu-HU" sz="2500" b="1" dirty="0">
                <a:solidFill>
                  <a:schemeClr val="tx1"/>
                </a:solidFill>
              </a:rPr>
              <a:t>Nitrát (NO</a:t>
            </a:r>
            <a:r>
              <a:rPr lang="hu-HU" altLang="hu-HU" sz="2500" b="1" baseline="-25000" dirty="0">
                <a:solidFill>
                  <a:schemeClr val="tx1"/>
                </a:solidFill>
              </a:rPr>
              <a:t>3</a:t>
            </a:r>
            <a:r>
              <a:rPr lang="hu-HU" altLang="hu-HU" sz="2500" b="1" baseline="30000" dirty="0">
                <a:solidFill>
                  <a:schemeClr val="tx1"/>
                </a:solidFill>
              </a:rPr>
              <a:t>-</a:t>
            </a:r>
            <a:r>
              <a:rPr lang="hu-HU" altLang="hu-HU" sz="2500" b="1" dirty="0">
                <a:solidFill>
                  <a:schemeClr val="tx1"/>
                </a:solidFill>
              </a:rPr>
              <a:t>)</a:t>
            </a:r>
          </a:p>
          <a:p>
            <a:pPr lvl="1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–"/>
            </a:pPr>
            <a:r>
              <a:rPr lang="hu-HU" altLang="hu-HU" sz="2200" b="1" dirty="0">
                <a:solidFill>
                  <a:schemeClr val="tx1"/>
                </a:solidFill>
              </a:rPr>
              <a:t>A növény számára azonnal felvehető és hasznosítható</a:t>
            </a:r>
          </a:p>
          <a:p>
            <a:pPr lvl="1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–"/>
            </a:pPr>
            <a:r>
              <a:rPr lang="hu-HU" altLang="hu-HU" sz="2200" b="1" dirty="0">
                <a:solidFill>
                  <a:schemeClr val="tx1"/>
                </a:solidFill>
              </a:rPr>
              <a:t>Alkalmazásában kötelezően betartandó szabályok – „Nitrát direktíva” – kimosódásra hajlamos, mozgékony ion</a:t>
            </a:r>
          </a:p>
          <a:p>
            <a:pPr lvl="1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–"/>
            </a:pPr>
            <a:r>
              <a:rPr lang="hu-HU" altLang="hu-HU" sz="2200" b="1" dirty="0">
                <a:solidFill>
                  <a:schemeClr val="tx1"/>
                </a:solidFill>
              </a:rPr>
              <a:t>káliumnitrát, kalciumnitrát kertészeti, ammóniumnitrát szántóföldi műtrágya</a:t>
            </a:r>
          </a:p>
          <a:p>
            <a:pPr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hu-HU" altLang="hu-HU" sz="2500" b="1" dirty="0">
                <a:solidFill>
                  <a:schemeClr val="tx1"/>
                </a:solidFill>
              </a:rPr>
              <a:t>Amid (NH</a:t>
            </a:r>
            <a:r>
              <a:rPr lang="hu-HU" altLang="hu-HU" sz="2500" b="1" baseline="-25000" dirty="0">
                <a:solidFill>
                  <a:schemeClr val="tx1"/>
                </a:solidFill>
              </a:rPr>
              <a:t>2</a:t>
            </a:r>
            <a:r>
              <a:rPr lang="hu-HU" altLang="hu-HU" sz="2500" b="1" dirty="0">
                <a:solidFill>
                  <a:schemeClr val="tx1"/>
                </a:solidFill>
              </a:rPr>
              <a:t>)</a:t>
            </a:r>
          </a:p>
          <a:p>
            <a:pPr lvl="1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–"/>
            </a:pPr>
            <a:r>
              <a:rPr lang="hu-HU" altLang="hu-HU" sz="2200" b="1" dirty="0">
                <a:solidFill>
                  <a:schemeClr val="tx1"/>
                </a:solidFill>
              </a:rPr>
              <a:t>Lassú nitrogénhatás – </a:t>
            </a:r>
            <a:r>
              <a:rPr lang="hu-HU" altLang="hu-HU" sz="2200" b="1" dirty="0" err="1">
                <a:solidFill>
                  <a:schemeClr val="tx1"/>
                </a:solidFill>
              </a:rPr>
              <a:t>ammonifikáció</a:t>
            </a:r>
            <a:r>
              <a:rPr lang="hu-HU" altLang="hu-HU" sz="2200" b="1" dirty="0">
                <a:solidFill>
                  <a:schemeClr val="tx1"/>
                </a:solidFill>
              </a:rPr>
              <a:t>, nitrifikáció</a:t>
            </a:r>
          </a:p>
          <a:p>
            <a:pPr lvl="1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–"/>
            </a:pPr>
            <a:r>
              <a:rPr lang="hu-HU" altLang="hu-HU" sz="2200" b="1" dirty="0">
                <a:solidFill>
                  <a:schemeClr val="tx1"/>
                </a:solidFill>
              </a:rPr>
              <a:t>Bedolgozás!</a:t>
            </a:r>
          </a:p>
          <a:p>
            <a:pPr lvl="1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–"/>
            </a:pPr>
            <a:r>
              <a:rPr lang="hu-HU" altLang="hu-HU" sz="2200" b="1" dirty="0">
                <a:solidFill>
                  <a:schemeClr val="tx1"/>
                </a:solidFill>
              </a:rPr>
              <a:t>Bomláskor keletkező ammónia csírázásgátló!</a:t>
            </a:r>
          </a:p>
          <a:p>
            <a:pPr lvl="1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Tx/>
            </a:pPr>
            <a:endParaRPr lang="hu-HU" altLang="hu-HU" sz="2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1">
            <a:extLst>
              <a:ext uri="{FF2B5EF4-FFF2-40B4-BE49-F238E27FC236}">
                <a16:creationId xmlns:a16="http://schemas.microsoft.com/office/drawing/2014/main" id="{2FBD5CF8-6FA0-497A-8362-7DD19F91E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87338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hu-HU" altLang="hu-HU" sz="4400" b="1"/>
              <a:t>Nitrogén hatóanyagok</a:t>
            </a:r>
          </a:p>
        </p:txBody>
      </p:sp>
      <p:sp>
        <p:nvSpPr>
          <p:cNvPr id="87043" name="Text Box 2">
            <a:extLst>
              <a:ext uri="{FF2B5EF4-FFF2-40B4-BE49-F238E27FC236}">
                <a16:creationId xmlns:a16="http://schemas.microsoft.com/office/drawing/2014/main" id="{5221A038-DC0F-4076-803B-0EEB1CC105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1368426"/>
            <a:ext cx="9072563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28613" indent="-32861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marL="1074738" indent="-61277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hu-HU" altLang="hu-HU" sz="2800" b="1"/>
              <a:t>Retard nitrogén műtrágyák</a:t>
            </a:r>
          </a:p>
          <a:p>
            <a:pPr lvl="1"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ClrTx/>
            </a:pPr>
            <a:r>
              <a:rPr lang="hu-HU" altLang="hu-HU" sz="2200" b="1"/>
              <a:t>a nitrogén körforgalom befolyásolása, különböző módszerekkel a nitrogénveszteség csökkentésére, a folyamatos hatóanyag szolgáltatás érdekében</a:t>
            </a:r>
          </a:p>
          <a:p>
            <a:pPr lvl="1"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Font typeface="Times New Roman" panose="02020603050405020304" pitchFamily="18" charset="0"/>
              <a:buChar char="–"/>
            </a:pPr>
            <a:r>
              <a:rPr lang="hu-HU" altLang="hu-HU" sz="2500" b="1"/>
              <a:t>Karbamid-aldehid kondenzációs vegyületek</a:t>
            </a:r>
          </a:p>
          <a:p>
            <a:pPr lvl="1"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ClrTx/>
            </a:pPr>
            <a:r>
              <a:rPr lang="hu-HU" altLang="hu-HU" sz="2200" b="1"/>
              <a:t>vízben rosszul oldódó szerves nitrogén vegyületek</a:t>
            </a:r>
          </a:p>
          <a:p>
            <a:pPr lvl="1"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ClrTx/>
            </a:pPr>
            <a:r>
              <a:rPr lang="hu-HU" altLang="hu-HU" sz="2200" b="1"/>
              <a:t>pl. karbamid-formaldehid, IBDU, CDU</a:t>
            </a:r>
          </a:p>
          <a:p>
            <a:pPr lvl="1"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Font typeface="Times New Roman" panose="02020603050405020304" pitchFamily="18" charset="0"/>
              <a:buChar char="–"/>
            </a:pPr>
            <a:r>
              <a:rPr lang="hu-HU" altLang="hu-HU" sz="2500" b="1"/>
              <a:t>Bevonatos karbamid</a:t>
            </a:r>
          </a:p>
          <a:p>
            <a:pPr lvl="1"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ClrTx/>
            </a:pPr>
            <a:r>
              <a:rPr lang="hu-HU" altLang="hu-HU" sz="2200" b="1"/>
              <a:t>fizikai bevonatot képeznek a szemcséken</a:t>
            </a:r>
          </a:p>
          <a:p>
            <a:pPr lvl="1"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ClrTx/>
            </a:pPr>
            <a:r>
              <a:rPr lang="hu-HU" altLang="hu-HU" sz="2200" b="1"/>
              <a:t>pl. kén, polimerek, olajok, zsírok</a:t>
            </a:r>
          </a:p>
          <a:p>
            <a:pPr lvl="1"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Font typeface="Times New Roman" panose="02020603050405020304" pitchFamily="18" charset="0"/>
              <a:buChar char="–"/>
            </a:pPr>
            <a:r>
              <a:rPr lang="hu-HU" altLang="hu-HU" sz="2500" b="1"/>
              <a:t>Inhibitoros műtrágyák</a:t>
            </a:r>
          </a:p>
          <a:p>
            <a:pPr marL="1143000" lvl="2" indent="-228600"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Font typeface="Times New Roman" panose="02020603050405020304" pitchFamily="18" charset="0"/>
              <a:buChar char="•"/>
            </a:pPr>
            <a:r>
              <a:rPr lang="hu-HU" altLang="hu-HU" sz="2200" b="1"/>
              <a:t>Karbamid hidrolízis gátlása – ureáz inhibitorokkal</a:t>
            </a:r>
          </a:p>
          <a:p>
            <a:pPr marL="1143000" lvl="2" indent="-228600" defTabSz="449263" fontAlgn="base">
              <a:lnSpc>
                <a:spcPct val="80000"/>
              </a:lnSpc>
              <a:spcBef>
                <a:spcPts val="625"/>
              </a:spcBef>
              <a:spcAft>
                <a:spcPct val="0"/>
              </a:spcAft>
              <a:buFont typeface="Times New Roman" panose="02020603050405020304" pitchFamily="18" charset="0"/>
              <a:buChar char="•"/>
            </a:pPr>
            <a:r>
              <a:rPr lang="hu-HU" altLang="hu-HU" sz="2200" b="1"/>
              <a:t>Ammónium nitráttá alakulásának gátlása – nitrifikáció gátlókkal</a:t>
            </a:r>
          </a:p>
          <a:p>
            <a:pPr lvl="1" defTabSz="449263" fontAlgn="base">
              <a:lnSpc>
                <a:spcPct val="80000"/>
              </a:lnSpc>
              <a:spcBef>
                <a:spcPts val="550"/>
              </a:spcBef>
              <a:spcAft>
                <a:spcPct val="0"/>
              </a:spcAft>
              <a:buClrTx/>
            </a:pPr>
            <a:endParaRPr lang="hu-HU" altLang="hu-HU" sz="2200" b="1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sp>
        <p:nvSpPr>
          <p:cNvPr id="49154" name="CustomShape 2"/>
          <p:cNvSpPr>
            <a:spLocks noChangeArrowheads="1"/>
          </p:cNvSpPr>
          <p:nvPr/>
        </p:nvSpPr>
        <p:spPr bwMode="auto">
          <a:xfrm>
            <a:off x="1992313" y="1844676"/>
            <a:ext cx="8228012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062" y="658274"/>
            <a:ext cx="7463482" cy="6154795"/>
          </a:xfrm>
          <a:prstGeom prst="rect">
            <a:avLst/>
          </a:prstGeom>
        </p:spPr>
      </p:pic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57" y="30083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zövegdoboz 9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sp>
        <p:nvSpPr>
          <p:cNvPr id="12" name="CustomShape 3"/>
          <p:cNvSpPr>
            <a:spLocks noChangeArrowheads="1"/>
          </p:cNvSpPr>
          <p:nvPr/>
        </p:nvSpPr>
        <p:spPr bwMode="auto">
          <a:xfrm>
            <a:off x="4134643" y="101423"/>
            <a:ext cx="4866905" cy="98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Szabályozott nitrogén technológia</a:t>
            </a:r>
          </a:p>
        </p:txBody>
      </p:sp>
    </p:spTree>
    <p:extLst>
      <p:ext uri="{BB962C8B-B14F-4D97-AF65-F5344CB8AC3E}">
        <p14:creationId xmlns:p14="http://schemas.microsoft.com/office/powerpoint/2010/main" val="160849319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2"/>
          <p:cNvSpPr>
            <a:spLocks noChangeArrowheads="1"/>
          </p:cNvSpPr>
          <p:nvPr/>
        </p:nvSpPr>
        <p:spPr bwMode="auto">
          <a:xfrm>
            <a:off x="359228" y="1478346"/>
            <a:ext cx="6184477" cy="416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hu-HU" sz="2800" b="1" i="1" dirty="0">
                <a:solidFill>
                  <a:prstClr val="black"/>
                </a:solidFill>
              </a:rPr>
              <a:t>Hagyományos nitrogén műtrágyák</a:t>
            </a:r>
          </a:p>
          <a:p>
            <a:endParaRPr lang="hu-HU" sz="2800" b="1" i="1" dirty="0">
              <a:solidFill>
                <a:prstClr val="black"/>
              </a:solidFill>
            </a:endParaRPr>
          </a:p>
          <a:p>
            <a:r>
              <a:rPr lang="hu-HU" sz="2800" dirty="0">
                <a:solidFill>
                  <a:prstClr val="black"/>
                </a:solidFill>
              </a:rPr>
              <a:t>&lt;50% hasznosulás</a:t>
            </a:r>
          </a:p>
          <a:p>
            <a:r>
              <a:rPr lang="hu-HU" sz="2800" dirty="0">
                <a:solidFill>
                  <a:prstClr val="black"/>
                </a:solidFill>
              </a:rPr>
              <a:t>3-4 hét hatástartam</a:t>
            </a:r>
          </a:p>
          <a:p>
            <a:r>
              <a:rPr lang="hu-HU" sz="2800" dirty="0">
                <a:solidFill>
                  <a:prstClr val="black"/>
                </a:solidFill>
              </a:rPr>
              <a:t>több részletben kiadható N adag</a:t>
            </a:r>
          </a:p>
          <a:p>
            <a:r>
              <a:rPr lang="hu-HU" sz="2800" dirty="0">
                <a:solidFill>
                  <a:prstClr val="black"/>
                </a:solidFill>
              </a:rPr>
              <a:t>taposási kár</a:t>
            </a:r>
          </a:p>
          <a:p>
            <a:r>
              <a:rPr lang="hu-HU" sz="2800" dirty="0">
                <a:solidFill>
                  <a:prstClr val="black"/>
                </a:solidFill>
              </a:rPr>
              <a:t>nitrát szennyezés veszélye a vizekre</a:t>
            </a:r>
          </a:p>
          <a:p>
            <a:r>
              <a:rPr lang="hu-HU" sz="2800" dirty="0">
                <a:solidFill>
                  <a:prstClr val="black"/>
                </a:solidFill>
              </a:rPr>
              <a:t>több üzemanyag, gépi munkaóra</a:t>
            </a:r>
          </a:p>
          <a:p>
            <a:r>
              <a:rPr lang="hu-HU" sz="2800" dirty="0">
                <a:solidFill>
                  <a:prstClr val="black"/>
                </a:solidFill>
              </a:rPr>
              <a:t>jelentős nitrogénveszteségek</a:t>
            </a:r>
          </a:p>
        </p:txBody>
      </p:sp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pic>
        <p:nvPicPr>
          <p:cNvPr id="10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87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zövegdoboz 12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sp>
        <p:nvSpPr>
          <p:cNvPr id="14" name="CustomShape 3"/>
          <p:cNvSpPr>
            <a:spLocks noChangeArrowheads="1"/>
          </p:cNvSpPr>
          <p:nvPr/>
        </p:nvSpPr>
        <p:spPr bwMode="auto">
          <a:xfrm>
            <a:off x="3988089" y="180976"/>
            <a:ext cx="5807075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Összehasonlítás</a:t>
            </a:r>
          </a:p>
        </p:txBody>
      </p:sp>
      <p:sp>
        <p:nvSpPr>
          <p:cNvPr id="8" name="CustomShape 2"/>
          <p:cNvSpPr>
            <a:spLocks noChangeArrowheads="1"/>
          </p:cNvSpPr>
          <p:nvPr/>
        </p:nvSpPr>
        <p:spPr bwMode="auto">
          <a:xfrm>
            <a:off x="6687988" y="1484313"/>
            <a:ext cx="5430440" cy="416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hu-HU" sz="2800" b="1" i="1" dirty="0">
                <a:solidFill>
                  <a:prstClr val="black"/>
                </a:solidFill>
              </a:rPr>
              <a:t>Szabályozott hatású nitrogén műtrágyák</a:t>
            </a:r>
          </a:p>
          <a:p>
            <a:endParaRPr lang="hu-HU" sz="2800" b="1" i="1" dirty="0">
              <a:solidFill>
                <a:prstClr val="black"/>
              </a:solidFill>
            </a:endParaRPr>
          </a:p>
          <a:p>
            <a:r>
              <a:rPr lang="hu-HU" sz="2800" dirty="0">
                <a:solidFill>
                  <a:prstClr val="black"/>
                </a:solidFill>
              </a:rPr>
              <a:t>&gt;50% hasznosulás</a:t>
            </a:r>
          </a:p>
          <a:p>
            <a:r>
              <a:rPr lang="hu-HU" sz="2800" dirty="0">
                <a:solidFill>
                  <a:prstClr val="black"/>
                </a:solidFill>
              </a:rPr>
              <a:t>10-12 hét hatástartam</a:t>
            </a:r>
          </a:p>
          <a:p>
            <a:r>
              <a:rPr lang="hu-HU" sz="2800" dirty="0">
                <a:solidFill>
                  <a:prstClr val="black"/>
                </a:solidFill>
              </a:rPr>
              <a:t>egyetlen adagban kiadható</a:t>
            </a:r>
          </a:p>
          <a:p>
            <a:r>
              <a:rPr lang="hu-HU" sz="2800" dirty="0">
                <a:solidFill>
                  <a:prstClr val="black"/>
                </a:solidFill>
              </a:rPr>
              <a:t>minimális taposási kár</a:t>
            </a:r>
          </a:p>
          <a:p>
            <a:r>
              <a:rPr lang="hu-HU" sz="2800" dirty="0">
                <a:solidFill>
                  <a:prstClr val="black"/>
                </a:solidFill>
              </a:rPr>
              <a:t>nitrát kimosódás csökkentése</a:t>
            </a:r>
          </a:p>
          <a:p>
            <a:r>
              <a:rPr lang="hu-HU" sz="2800" dirty="0">
                <a:solidFill>
                  <a:prstClr val="black"/>
                </a:solidFill>
              </a:rPr>
              <a:t>idő, üzemanyag megtakarítás</a:t>
            </a:r>
          </a:p>
          <a:p>
            <a:r>
              <a:rPr lang="hu-HU" sz="2800" dirty="0">
                <a:solidFill>
                  <a:prstClr val="black"/>
                </a:solidFill>
              </a:rPr>
              <a:t>alacsonyabb nitrogénveszteség</a:t>
            </a:r>
          </a:p>
          <a:p>
            <a:endParaRPr lang="hu-H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523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2"/>
          <p:cNvSpPr>
            <a:spLocks noChangeArrowheads="1"/>
          </p:cNvSpPr>
          <p:nvPr/>
        </p:nvSpPr>
        <p:spPr bwMode="auto">
          <a:xfrm>
            <a:off x="1780542" y="1999262"/>
            <a:ext cx="4152173" cy="98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hu-HU" sz="4400" dirty="0">
                <a:solidFill>
                  <a:prstClr val="black"/>
                </a:solidFill>
              </a:rPr>
              <a:t>A végeredmény:</a:t>
            </a:r>
          </a:p>
        </p:txBody>
      </p:sp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pic>
        <p:nvPicPr>
          <p:cNvPr id="8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08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sp>
        <p:nvSpPr>
          <p:cNvPr id="13" name="CustomShape 3"/>
          <p:cNvSpPr>
            <a:spLocks noChangeArrowheads="1"/>
          </p:cNvSpPr>
          <p:nvPr/>
        </p:nvSpPr>
        <p:spPr bwMode="auto">
          <a:xfrm>
            <a:off x="4335663" y="290160"/>
            <a:ext cx="4866905" cy="98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Szabályozott nitrogén technológia</a:t>
            </a:r>
          </a:p>
        </p:txBody>
      </p:sp>
      <p:sp>
        <p:nvSpPr>
          <p:cNvPr id="11" name="CustomShape 2"/>
          <p:cNvSpPr>
            <a:spLocks noChangeArrowheads="1"/>
          </p:cNvSpPr>
          <p:nvPr/>
        </p:nvSpPr>
        <p:spPr bwMode="auto">
          <a:xfrm>
            <a:off x="272143" y="3200499"/>
            <a:ext cx="11846285" cy="168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hu-HU" sz="4400" dirty="0">
                <a:solidFill>
                  <a:srgbClr val="FF0000"/>
                </a:solidFill>
              </a:rPr>
              <a:t>Ugyanolyan nitrogén hatáshoz 10-15%-kal kevesebb hatóanyag szükséges</a:t>
            </a:r>
          </a:p>
        </p:txBody>
      </p:sp>
    </p:spTree>
    <p:extLst>
      <p:ext uri="{BB962C8B-B14F-4D97-AF65-F5344CB8AC3E}">
        <p14:creationId xmlns:p14="http://schemas.microsoft.com/office/powerpoint/2010/main" val="2367537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elsofokon.hu/sites/default/files/users/togyijanos/images/az-otthoni-kornyezetvedelem-12-pontja-257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2468830"/>
            <a:ext cx="607695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stomShape 2"/>
          <p:cNvSpPr>
            <a:spLocks noChangeArrowheads="1"/>
          </p:cNvSpPr>
          <p:nvPr/>
        </p:nvSpPr>
        <p:spPr bwMode="auto">
          <a:xfrm>
            <a:off x="786493" y="1700290"/>
            <a:ext cx="10580915" cy="2583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hu-HU" sz="3200" b="1" i="1" dirty="0">
                <a:solidFill>
                  <a:prstClr val="black"/>
                </a:solidFill>
              </a:rPr>
              <a:t>Kevesebb nitrogén hatóanyag – kisebb környezetterhelés – nitrát direktíva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3200" b="1" i="1" dirty="0">
                <a:solidFill>
                  <a:prstClr val="black"/>
                </a:solidFill>
              </a:rPr>
              <a:t>Menetszám csökkentés – munkaerő, munkaidő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3200" b="1" i="1" dirty="0">
                <a:solidFill>
                  <a:prstClr val="black"/>
                </a:solidFill>
              </a:rPr>
              <a:t>Kevesebb fosszilis üzemanyag felhasználás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3200" b="1" i="1" dirty="0">
                <a:solidFill>
                  <a:prstClr val="black"/>
                </a:solidFill>
              </a:rPr>
              <a:t>Csökkenő kipufogógáz kibocsátás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3200" b="1" i="1" dirty="0" err="1">
                <a:solidFill>
                  <a:prstClr val="black"/>
                </a:solidFill>
              </a:rPr>
              <a:t>Nitrátkimosódás</a:t>
            </a:r>
            <a:r>
              <a:rPr lang="hu-HU" sz="3200" b="1" i="1" dirty="0">
                <a:solidFill>
                  <a:prstClr val="black"/>
                </a:solidFill>
              </a:rPr>
              <a:t> mérséklése – tisztább talajvíz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3200" b="1" i="1" dirty="0">
                <a:solidFill>
                  <a:prstClr val="black"/>
                </a:solidFill>
              </a:rPr>
              <a:t>Kevesebb üvegház hatású nitrogén-oxid kerül a légkörbe</a:t>
            </a:r>
          </a:p>
          <a:p>
            <a:endParaRPr lang="hu-HU" sz="3200" b="1" i="1" dirty="0">
              <a:solidFill>
                <a:prstClr val="black"/>
              </a:solidFill>
            </a:endParaRPr>
          </a:p>
        </p:txBody>
      </p:sp>
      <p:sp>
        <p:nvSpPr>
          <p:cNvPr id="9" name="CustomShape 1"/>
          <p:cNvSpPr>
            <a:spLocks noChangeArrowheads="1"/>
          </p:cNvSpPr>
          <p:nvPr/>
        </p:nvSpPr>
        <p:spPr bwMode="auto">
          <a:xfrm>
            <a:off x="4151314" y="404813"/>
            <a:ext cx="6188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hu-HU">
              <a:solidFill>
                <a:prstClr val="black"/>
              </a:solidFill>
            </a:endParaRPr>
          </a:p>
        </p:txBody>
      </p:sp>
      <p:pic>
        <p:nvPicPr>
          <p:cNvPr id="10" name="Picture 3" descr="E:\Babilon_design_m\2014\10_IKR_Agrar_Arculat\pix\ikr_agrar_prezisablon_fels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87"/>
            <a:ext cx="12192000" cy="113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E:\Babilon_design_m\2014\10_IKR_Agrar_Arculat\pix\ikr_agrar_prezisablon_als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1" y="6566848"/>
            <a:ext cx="6084168" cy="1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zövegdoboz 12"/>
          <p:cNvSpPr txBox="1"/>
          <p:nvPr/>
        </p:nvSpPr>
        <p:spPr>
          <a:xfrm>
            <a:off x="10966300" y="656684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b="1" dirty="0" err="1">
                <a:solidFill>
                  <a:srgbClr val="008444"/>
                </a:solidFill>
              </a:rPr>
              <a:t>www.ikragrar.hu</a:t>
            </a:r>
            <a:endParaRPr lang="hu-HU" sz="1000" b="1" dirty="0">
              <a:solidFill>
                <a:srgbClr val="008444"/>
              </a:solidFill>
            </a:endParaRPr>
          </a:p>
        </p:txBody>
      </p:sp>
      <p:sp>
        <p:nvSpPr>
          <p:cNvPr id="14" name="CustomShape 3"/>
          <p:cNvSpPr>
            <a:spLocks noChangeArrowheads="1"/>
          </p:cNvSpPr>
          <p:nvPr/>
        </p:nvSpPr>
        <p:spPr bwMode="auto">
          <a:xfrm>
            <a:off x="3988089" y="180976"/>
            <a:ext cx="5807075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hu-HU" sz="3600" b="1" dirty="0">
                <a:solidFill>
                  <a:srgbClr val="0066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Környezetbarát termékek</a:t>
            </a:r>
          </a:p>
        </p:txBody>
      </p:sp>
    </p:spTree>
    <p:extLst>
      <p:ext uri="{BB962C8B-B14F-4D97-AF65-F5344CB8AC3E}">
        <p14:creationId xmlns:p14="http://schemas.microsoft.com/office/powerpoint/2010/main" val="126590194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7_Office-téma">
  <a:themeElements>
    <a:clrScheme name="Office-té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éma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hu-H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-té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é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é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1404</Words>
  <Application>Microsoft Office PowerPoint</Application>
  <PresentationFormat>Szélesvásznú</PresentationFormat>
  <Paragraphs>249</Paragraphs>
  <Slides>39</Slides>
  <Notes>7</Notes>
  <HiddenSlides>10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5</vt:i4>
      </vt:variant>
      <vt:variant>
        <vt:lpstr>Diacímek</vt:lpstr>
      </vt:variant>
      <vt:variant>
        <vt:i4>39</vt:i4>
      </vt:variant>
    </vt:vector>
  </HeadingPairs>
  <TitlesOfParts>
    <vt:vector size="50" baseType="lpstr">
      <vt:lpstr>Andalus</vt:lpstr>
      <vt:lpstr>Arial</vt:lpstr>
      <vt:lpstr>Calibri</vt:lpstr>
      <vt:lpstr>Calibri Light</vt:lpstr>
      <vt:lpstr>StarSymbol</vt:lpstr>
      <vt:lpstr>Times New Roman</vt:lpstr>
      <vt:lpstr>1_Office-téma</vt:lpstr>
      <vt:lpstr>Office-téma</vt:lpstr>
      <vt:lpstr>2_Office-téma</vt:lpstr>
      <vt:lpstr>3_Office-téma</vt:lpstr>
      <vt:lpstr>7_Office-téma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Agrar</dc:creator>
  <cp:lastModifiedBy>Agrar</cp:lastModifiedBy>
  <cp:revision>38</cp:revision>
  <dcterms:created xsi:type="dcterms:W3CDTF">2019-02-18T12:03:54Z</dcterms:created>
  <dcterms:modified xsi:type="dcterms:W3CDTF">2019-03-07T09:08:23Z</dcterms:modified>
</cp:coreProperties>
</file>