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423" r:id="rId2"/>
    <p:sldId id="427" r:id="rId3"/>
    <p:sldId id="478" r:id="rId4"/>
    <p:sldId id="342" r:id="rId5"/>
    <p:sldId id="343" r:id="rId6"/>
    <p:sldId id="344" r:id="rId7"/>
    <p:sldId id="363" r:id="rId8"/>
    <p:sldId id="453" r:id="rId9"/>
    <p:sldId id="499" r:id="rId10"/>
    <p:sldId id="490" r:id="rId11"/>
    <p:sldId id="487" r:id="rId12"/>
    <p:sldId id="489" r:id="rId13"/>
    <p:sldId id="492" r:id="rId14"/>
    <p:sldId id="493" r:id="rId15"/>
    <p:sldId id="491" r:id="rId16"/>
    <p:sldId id="486" r:id="rId17"/>
    <p:sldId id="452" r:id="rId18"/>
    <p:sldId id="437" r:id="rId19"/>
    <p:sldId id="364" r:id="rId20"/>
    <p:sldId id="500" r:id="rId21"/>
    <p:sldId id="476" r:id="rId22"/>
    <p:sldId id="497" r:id="rId23"/>
    <p:sldId id="494" r:id="rId24"/>
    <p:sldId id="496" r:id="rId25"/>
    <p:sldId id="498" r:id="rId26"/>
    <p:sldId id="479" r:id="rId27"/>
    <p:sldId id="480" r:id="rId28"/>
    <p:sldId id="365" r:id="rId29"/>
    <p:sldId id="366" r:id="rId30"/>
    <p:sldId id="367" r:id="rId31"/>
    <p:sldId id="475" r:id="rId32"/>
    <p:sldId id="368" r:id="rId33"/>
    <p:sldId id="477" r:id="rId34"/>
    <p:sldId id="369" r:id="rId35"/>
    <p:sldId id="370" r:id="rId36"/>
    <p:sldId id="374" r:id="rId37"/>
    <p:sldId id="375" r:id="rId38"/>
    <p:sldId id="481" r:id="rId39"/>
    <p:sldId id="422" r:id="rId40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CE0424-59DD-4B1F-8C87-900E858EE074}" type="datetimeFigureOut">
              <a:rPr lang="hu-HU"/>
              <a:pPr/>
              <a:t>2019. 03. 06.</a:t>
            </a:fld>
            <a:endParaRPr lang="hu-HU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2E9C74-63F2-4C92-80D5-11AB1FF9531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723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Jegyzetek helye 2"/>
          <p:cNvSpPr>
            <a:spLocks noGrp="1"/>
          </p:cNvSpPr>
          <p:nvPr>
            <p:ph type="body" idx="1"/>
          </p:nvPr>
        </p:nvSpPr>
        <p:spPr>
          <a:xfrm>
            <a:off x="666750" y="4656138"/>
            <a:ext cx="5329238" cy="441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/>
          <a:p>
            <a:pPr eaLnBrk="1" hangingPunct="1"/>
            <a:r>
              <a:rPr lang="hu-HU" altLang="hu-HU" smtClean="0"/>
              <a:t>Még egy táblázat, amely jól szemlélteti, hogy az elmúlt hatvanöt év alatt megkétszereződött a művelés alól kivett terület nagysága az országban.</a:t>
            </a:r>
          </a:p>
        </p:txBody>
      </p:sp>
      <p:sp>
        <p:nvSpPr>
          <p:cNvPr id="5" name="Dia számának helye 4"/>
          <p:cNvSpPr txBox="1">
            <a:spLocks noGrp="1"/>
          </p:cNvSpPr>
          <p:nvPr/>
        </p:nvSpPr>
        <p:spPr bwMode="auto">
          <a:xfrm>
            <a:off x="3773488" y="9312275"/>
            <a:ext cx="28876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505CD950-A8B1-4BE1-BCD9-DCDA96CA7170}" type="slidenum">
              <a:rPr lang="hu-HU" altLang="hu-HU" sz="1200">
                <a:latin typeface="Calibri" panose="020F0502020204030204" pitchFamily="34" charset="0"/>
                <a:cs typeface="Arial" panose="020B0604020202020204" pitchFamily="34" charset="0"/>
              </a:rPr>
              <a:pPr algn="r" eaLnBrk="1" hangingPunct="1"/>
              <a:t>13</a:t>
            </a:fld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Élőláb helye 1"/>
          <p:cNvSpPr txBox="1">
            <a:spLocks noGrp="1"/>
          </p:cNvSpPr>
          <p:nvPr/>
        </p:nvSpPr>
        <p:spPr bwMode="auto">
          <a:xfrm>
            <a:off x="0" y="9312275"/>
            <a:ext cx="28876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Élőfej helye 2"/>
          <p:cNvSpPr txBox="1">
            <a:spLocks noGrp="1"/>
          </p:cNvSpPr>
          <p:nvPr/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3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9B759-A804-4084-A4C7-D1EDE2030CC4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4B26-3C0E-45EC-A74D-2DA7F0FB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70747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ADDD-2559-4200-A7FA-688377646902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BF79D-31D1-4802-943E-55FE7B813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530E-B545-47F5-A15C-16FAA4B8D95B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5112-EBE5-4467-95C7-C9BEFE6F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04FC-187A-49EC-8055-94E0705B92ED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9FA2B-7815-49F1-917A-FAD878491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3CCF-52E0-4953-9492-62FACA041F46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97D4-F628-4992-9363-9C5BD2620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457F-5909-4FD7-9163-0BF14E13B456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670D-78A2-4119-A282-F061F53D4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54113" y="290512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E7AD-5C5E-4660-945C-55989D1272AF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A692-8832-467A-B365-3295D2D9A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905" y="581025"/>
            <a:ext cx="10058400" cy="979744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877C-4ADE-40C2-8DC3-9D4CD7BAA838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2017. 03. 09. Budaörs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FC61-3D3E-470E-BAAC-D5828F14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C00ED-61D8-4870-9B70-82CA2F846C06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C00E-04AB-4876-B041-451BD94D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3B1E822-733B-4EF1-9B3E-4BCF26E73AE5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94038E7-DF4E-4F7A-A96E-9E5EA4F5C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609E8-9009-4B62-B839-211C4C771DE6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19624-47E5-4664-8AFE-700D357F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8223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276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6C1CDBA-B70C-4FDB-9969-7AD76C4E4086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3B8F46-E4AE-4383-9B85-A188467D3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62" r:id="rId6"/>
    <p:sldLayoutId id="2147483663" r:id="rId7"/>
    <p:sldLayoutId id="2147483664" r:id="rId8"/>
    <p:sldLayoutId id="2147483665" r:id="rId9"/>
    <p:sldLayoutId id="2147483656" r:id="rId10"/>
    <p:sldLayoutId id="2147483666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Kép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121888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Kép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09800" y="168747"/>
            <a:ext cx="9514702" cy="82455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hu-HU" sz="2500" b="1" dirty="0" smtClean="0">
                <a:solidFill>
                  <a:schemeClr val="tx1"/>
                </a:solidFill>
              </a:rPr>
              <a:t>Pirkó Béla</a:t>
            </a:r>
            <a:r>
              <a:rPr lang="hu-HU" sz="2500" b="1" baseline="30000" dirty="0" smtClean="0">
                <a:solidFill>
                  <a:schemeClr val="tx1"/>
                </a:solidFill>
              </a:rPr>
              <a:t> </a:t>
            </a:r>
            <a:br>
              <a:rPr lang="hu-HU" sz="2500" b="1" baseline="30000" dirty="0" smtClean="0">
                <a:solidFill>
                  <a:schemeClr val="tx1"/>
                </a:solidFill>
              </a:rPr>
            </a:b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talajtulajdonságok hatása a tápanyagok </a:t>
            </a: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hasznosulására</a:t>
            </a:r>
            <a:endParaRPr lang="hu-HU" sz="1800" b="1" dirty="0" smtClean="0">
              <a:solidFill>
                <a:schemeClr val="tx1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919" y="1837368"/>
            <a:ext cx="5938019" cy="445656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498" y="993302"/>
            <a:ext cx="3603048" cy="5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55" y="0"/>
            <a:ext cx="9996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291"/>
            <a:ext cx="2633472" cy="3946324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</a:t>
            </a:r>
            <a:r>
              <a:rPr lang="hu-HU" sz="2400" dirty="0" smtClean="0"/>
              <a:t>csökkenése - vízerózió</a:t>
            </a:r>
            <a:endParaRPr lang="hu-HU" sz="24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303" y="830735"/>
            <a:ext cx="2511690" cy="5186614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910" y="1258281"/>
            <a:ext cx="2864763" cy="433152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179" y="1779129"/>
            <a:ext cx="2999734" cy="4557141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111" y="3972682"/>
            <a:ext cx="3675888" cy="276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1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</a:t>
            </a:r>
            <a:r>
              <a:rPr lang="hu-HU" sz="2400" dirty="0" smtClean="0"/>
              <a:t>csökkenése - szélerózió</a:t>
            </a:r>
            <a:endParaRPr lang="hu-HU" sz="24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294"/>
            <a:ext cx="6667500" cy="432435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51" y="1504914"/>
            <a:ext cx="6274405" cy="421281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62" y="2217992"/>
            <a:ext cx="6400738" cy="4245823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7077456" y="740664"/>
            <a:ext cx="494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Talajfelszín érdességének növelése</a:t>
            </a:r>
          </a:p>
          <a:p>
            <a:r>
              <a:rPr lang="hu-HU" dirty="0" smtClean="0"/>
              <a:t>Mulcshagyó művelés</a:t>
            </a:r>
          </a:p>
          <a:p>
            <a:r>
              <a:rPr lang="hu-HU" dirty="0" smtClean="0"/>
              <a:t>Zöldtrágyanövények termesztése</a:t>
            </a:r>
          </a:p>
          <a:p>
            <a:r>
              <a:rPr lang="hu-HU" dirty="0" smtClean="0"/>
              <a:t>Fasorok cserjesávok kialakítása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1862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 számának helye 8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endParaRPr lang="hu-HU" altLang="hu-HU" sz="120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525" y="2422519"/>
            <a:ext cx="8451475" cy="427771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08" y="475935"/>
            <a:ext cx="5950212" cy="2078916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2118101" y="100520"/>
            <a:ext cx="10073899" cy="50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258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673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1863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eaLnBrk="1" hangingPunct="1">
              <a:buFont typeface="Calibri" pitchFamily="34" charset="0"/>
              <a:buNone/>
            </a:pPr>
            <a:r>
              <a:rPr lang="hu-HU" alt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legerősebb talajpusztító folyamat…</a:t>
            </a:r>
            <a:endParaRPr lang="hu-HU" altLang="hu-H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02427" y="5704070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hu-HU" alt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(Forrás: KSH, FÖMI)</a:t>
            </a: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721" y="1136432"/>
            <a:ext cx="3767919" cy="496443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9" y="750655"/>
            <a:ext cx="4228895" cy="496616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212848" y="0"/>
            <a:ext cx="978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 humuszképződés és lebomlás folyamatának sebessége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6057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56616" y="871549"/>
            <a:ext cx="59801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Minimum 3-4 növény termesztése vetésforgóban</a:t>
            </a:r>
          </a:p>
          <a:p>
            <a:r>
              <a:rPr lang="hu-HU" sz="2000" dirty="0" smtClean="0"/>
              <a:t>A talajművelés során a talajbolygatás minimalizálása, a művelési időpont talajállapottól függő megválasztása</a:t>
            </a:r>
          </a:p>
          <a:p>
            <a:r>
              <a:rPr lang="hu-HU" sz="2000" dirty="0" smtClean="0"/>
              <a:t>Tarlómaradványok táblán tartása</a:t>
            </a:r>
          </a:p>
          <a:p>
            <a:r>
              <a:rPr lang="hu-HU" sz="2000" dirty="0" smtClean="0"/>
              <a:t>A talajfedést biztosító növénykultúrák termesztése (zöldtrágyázás)</a:t>
            </a:r>
          </a:p>
          <a:p>
            <a:r>
              <a:rPr lang="hu-HU" sz="2000" dirty="0" smtClean="0"/>
              <a:t>Évelők termesztése</a:t>
            </a:r>
          </a:p>
          <a:p>
            <a:r>
              <a:rPr lang="hu-HU" sz="2000" dirty="0" smtClean="0"/>
              <a:t>Szervestrágya felhasználás</a:t>
            </a:r>
          </a:p>
          <a:p>
            <a:r>
              <a:rPr lang="hu-HU" sz="2000" dirty="0" smtClean="0"/>
              <a:t>Sövények, fasorok létesítése és fenntartása</a:t>
            </a:r>
            <a:endParaRPr lang="hu-HU" sz="2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607" y="661715"/>
            <a:ext cx="4749556" cy="314218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118" y="3124834"/>
            <a:ext cx="3822225" cy="340429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82" y="3941064"/>
            <a:ext cx="4203830" cy="2795032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3419855" y="95133"/>
            <a:ext cx="630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humusztartalom fenntartása, növelése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2252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307029" y="-156732"/>
            <a:ext cx="5975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3400" dirty="0">
                <a:latin typeface="Arial" panose="020B0604020202020204" pitchFamily="34" charset="0"/>
              </a:rPr>
              <a:t>A </a:t>
            </a:r>
            <a:r>
              <a:rPr lang="hu-HU" altLang="hu-HU" sz="3400" dirty="0" smtClean="0">
                <a:latin typeface="Arial" panose="020B0604020202020204" pitchFamily="34" charset="0"/>
              </a:rPr>
              <a:t>nitrogén körforgalom</a:t>
            </a:r>
            <a:endParaRPr lang="hu-HU" altLang="hu-HU" sz="3400" dirty="0">
              <a:latin typeface="Arial" panose="020B0604020202020204" pitchFamily="34" charset="0"/>
            </a:endParaRPr>
          </a:p>
        </p:txBody>
      </p:sp>
      <p:pic>
        <p:nvPicPr>
          <p:cNvPr id="66563" name="Picture 3" descr="Image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762" y="840046"/>
            <a:ext cx="91440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9382618" y="5891299"/>
            <a:ext cx="2554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hu-HU" altLang="hu-HU" sz="1600" dirty="0">
                <a:cs typeface="Times New Roman" panose="02020603050405020304" pitchFamily="18" charset="0"/>
              </a:rPr>
              <a:t>Forrás: Németh (1995)</a:t>
            </a:r>
          </a:p>
        </p:txBody>
      </p:sp>
    </p:spTree>
    <p:extLst>
      <p:ext uri="{BB962C8B-B14F-4D97-AF65-F5344CB8AC3E}">
        <p14:creationId xmlns:p14="http://schemas.microsoft.com/office/powerpoint/2010/main" val="37143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0" y="920456"/>
            <a:ext cx="10148270" cy="162157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70" y="3212623"/>
            <a:ext cx="8512433" cy="2584673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32888" y="173736"/>
            <a:ext cx="9427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Az eltérő hatóanyag formák átalakulási folyamatai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1555556" y="2646495"/>
            <a:ext cx="942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ammónia formájú nitrogén veszteségek lehetséges mértéke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714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145" y="996696"/>
            <a:ext cx="7967749" cy="493776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018269" y="996696"/>
            <a:ext cx="74222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 talaj NH</a:t>
            </a:r>
            <a:r>
              <a:rPr lang="hu-HU" baseline="-25000" dirty="0" smtClean="0"/>
              <a:t>3</a:t>
            </a:r>
            <a:r>
              <a:rPr lang="hu-HU" dirty="0" smtClean="0"/>
              <a:t> tartalma a pH függvényében változik, mivel utóbbi hatással van a ammónium – ammónia átalakulásra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762897" y="4788979"/>
            <a:ext cx="822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6,5 pH érték alatt van nem található a talajban ammónia, így nem kell gáz formában távozó nitrogén veszteséggel számolni</a:t>
            </a:r>
          </a:p>
          <a:p>
            <a:r>
              <a:rPr lang="hu-HU" dirty="0" smtClean="0"/>
              <a:t>6,5 pH érték felett növekedésnek indul az ammónia koncentráció, fokozódik a gázformájú nitrogén veszteség 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2876550" y="104775"/>
            <a:ext cx="846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pH és az ammónia veszteség közötti összefüggés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1763988" y="3107662"/>
            <a:ext cx="22251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NH4: NH3 előfordulás (%)</a:t>
            </a:r>
            <a:endParaRPr lang="hu-HU" sz="1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4579230" y="4511980"/>
            <a:ext cx="38882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                   			                   talaj pH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0125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6794" y="1028447"/>
            <a:ext cx="77533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2. A talaj kémhatása</a:t>
            </a:r>
            <a:r>
              <a:rPr lang="hu-HU" altLang="hu-HU" sz="2000" dirty="0">
                <a:latin typeface="Arial" panose="020B0604020202020204" pitchFamily="34" charset="0"/>
              </a:rPr>
              <a:t> (savanyú vagy lúgos): a mésztartalom szabályozza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tápanyagok </a:t>
            </a:r>
            <a:r>
              <a:rPr lang="hu-HU" altLang="hu-HU" sz="2000" dirty="0" smtClean="0">
                <a:latin typeface="Arial" panose="020B0604020202020204" pitchFamily="34" charset="0"/>
              </a:rPr>
              <a:t>felvehetőségének változása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</a:t>
            </a:r>
            <a:r>
              <a:rPr lang="hu-HU" altLang="hu-HU" sz="2000" dirty="0" err="1">
                <a:latin typeface="Arial" panose="020B0604020202020204" pitchFamily="34" charset="0"/>
              </a:rPr>
              <a:t>talajbiokémiai</a:t>
            </a:r>
            <a:r>
              <a:rPr lang="hu-HU" altLang="hu-HU" sz="2000" dirty="0">
                <a:latin typeface="Arial" panose="020B0604020202020204" pitchFamily="34" charset="0"/>
              </a:rPr>
              <a:t> küszöbérték 5,</a:t>
            </a:r>
            <a:r>
              <a:rPr lang="hu-HU" altLang="hu-HU" sz="2000" dirty="0" err="1">
                <a:latin typeface="Arial" panose="020B0604020202020204" pitchFamily="34" charset="0"/>
              </a:rPr>
              <a:t>5</a:t>
            </a:r>
            <a:r>
              <a:rPr lang="hu-HU" altLang="hu-HU" sz="2000" dirty="0">
                <a:latin typeface="Arial" panose="020B0604020202020204" pitchFamily="34" charset="0"/>
              </a:rPr>
              <a:t> pH körüli</a:t>
            </a:r>
          </a:p>
          <a:p>
            <a:pPr algn="l" eaLnBrk="1" hangingPunct="1"/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A savanyúság káros hatásai: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</a:t>
            </a:r>
            <a:r>
              <a:rPr lang="hu-HU" altLang="hu-HU" sz="2000" dirty="0" smtClean="0">
                <a:latin typeface="Arial" panose="020B0604020202020204" pitchFamily="34" charset="0"/>
              </a:rPr>
              <a:t>tömődött talajszerkezet, kedvezőtlen víz és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   levegőgazdálkodás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növekvő </a:t>
            </a:r>
            <a:r>
              <a:rPr lang="hu-HU" altLang="hu-HU" sz="2000" dirty="0" err="1" smtClean="0">
                <a:latin typeface="Arial" panose="020B0604020202020204" pitchFamily="34" charset="0"/>
              </a:rPr>
              <a:t>Fe</a:t>
            </a:r>
            <a:r>
              <a:rPr lang="hu-HU" altLang="hu-HU" sz="2000" dirty="0">
                <a:latin typeface="Arial" panose="020B0604020202020204" pitchFamily="34" charset="0"/>
              </a:rPr>
              <a:t>, </a:t>
            </a:r>
            <a:r>
              <a:rPr lang="hu-HU" altLang="hu-HU" sz="2000" dirty="0" err="1">
                <a:latin typeface="Arial" panose="020B0604020202020204" pitchFamily="34" charset="0"/>
              </a:rPr>
              <a:t>Al</a:t>
            </a:r>
            <a:r>
              <a:rPr lang="hu-HU" altLang="hu-HU" sz="2000" dirty="0">
                <a:latin typeface="Arial" panose="020B0604020202020204" pitchFamily="34" charset="0"/>
              </a:rPr>
              <a:t> </a:t>
            </a:r>
            <a:r>
              <a:rPr lang="hu-HU" altLang="hu-HU" sz="2000" dirty="0" smtClean="0">
                <a:latin typeface="Arial" panose="020B0604020202020204" pitchFamily="34" charset="0"/>
              </a:rPr>
              <a:t>toxicitás</a:t>
            </a: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	- csökkenő biológiai aktivitás</a:t>
            </a:r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</p:txBody>
      </p:sp>
      <p:pic>
        <p:nvPicPr>
          <p:cNvPr id="39941" name="Picture 5" descr="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73" y="1543876"/>
            <a:ext cx="5346394" cy="43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4126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101" y="0"/>
            <a:ext cx="8699396" cy="61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032504" y="109728"/>
            <a:ext cx="558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OMTK kísérleti helyszínek talajai</a:t>
            </a:r>
            <a:endParaRPr lang="hu-HU" sz="2400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4233" y="1168748"/>
            <a:ext cx="2844626" cy="5689252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710" y="893254"/>
            <a:ext cx="2981325" cy="5724525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9060955" y="6141011"/>
            <a:ext cx="295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Hajdúböszörmény</a:t>
            </a:r>
            <a:endParaRPr lang="hu-HU" sz="2400" dirty="0">
              <a:solidFill>
                <a:schemeClr val="bg1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4868409" y="6097736"/>
            <a:ext cx="174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Karcag</a:t>
            </a:r>
            <a:endParaRPr lang="hu-HU" sz="2400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31" y="588454"/>
            <a:ext cx="2790825" cy="602932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706073" y="5999386"/>
            <a:ext cx="2189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err="1" smtClean="0">
                <a:solidFill>
                  <a:schemeClr val="bg1"/>
                </a:solidFill>
              </a:rPr>
              <a:t>Nagyhörcsök</a:t>
            </a:r>
            <a:endParaRPr lang="hu-H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15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/>
              <a:t>kelet-magyarországi </a:t>
            </a:r>
            <a:r>
              <a:rPr lang="hu-HU" sz="2400" dirty="0"/>
              <a:t>talajok </a:t>
            </a:r>
            <a:r>
              <a:rPr lang="hu-HU" sz="2400" dirty="0" smtClean="0"/>
              <a:t>pH értéke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262" y="744718"/>
            <a:ext cx="10851738" cy="601749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540" y="4720410"/>
            <a:ext cx="27336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252" y="0"/>
            <a:ext cx="917749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40615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774" y="0"/>
            <a:ext cx="8380973" cy="6212574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732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32" y="0"/>
            <a:ext cx="914953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939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495" y="0"/>
            <a:ext cx="9133010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8832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333103" y="0"/>
            <a:ext cx="5717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Meszező anyagokkal végzett talajjavítás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239690" y="994910"/>
            <a:ext cx="5343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i="1" dirty="0"/>
              <a:t>A meszezés hatása a talaj </a:t>
            </a:r>
            <a:r>
              <a:rPr lang="hu-HU" sz="2000" b="1" i="1" dirty="0" smtClean="0"/>
              <a:t>tulajdonságaira.</a:t>
            </a:r>
          </a:p>
          <a:p>
            <a:r>
              <a:rPr lang="hu-HU" sz="2000" b="1" i="1" dirty="0" smtClean="0"/>
              <a:t> </a:t>
            </a:r>
            <a:endParaRPr lang="hu-HU" sz="20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7434" y="1818089"/>
            <a:ext cx="10039928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aktuális és potenciális savanyúsága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az oldatban lévő Al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és Mn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mennyisége (toxikus hatásuk megszűnik),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ugyanakkor csökken a legtöbb mikroelem (pl. B,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Zn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felvehetősége 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nő az adszorbeált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Ca-ionok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részaránya, azaz 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</a:t>
            </a:r>
            <a:r>
              <a:rPr kumimoji="0" lang="hu-HU" altLang="hu-H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telítetlensége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javul a talaj szerkezete, </a:t>
            </a:r>
            <a:r>
              <a:rPr lang="hu-HU" sz="2000" dirty="0"/>
              <a:t>levegő- és vízgazdálkodása,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/>
              <a:t>jobb lesz a </a:t>
            </a:r>
            <a:r>
              <a:rPr lang="hu-HU" sz="2000" i="1" dirty="0"/>
              <a:t>szerves anyag minősége</a:t>
            </a:r>
            <a:r>
              <a:rPr lang="hu-HU" sz="2000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csökken </a:t>
            </a:r>
            <a:r>
              <a:rPr lang="hu-HU" sz="2000" dirty="0"/>
              <a:t>a talaj </a:t>
            </a:r>
            <a:r>
              <a:rPr lang="hu-HU" sz="2000" i="1" dirty="0"/>
              <a:t>cserepesedési hajlama </a:t>
            </a:r>
            <a:r>
              <a:rPr lang="hu-HU" sz="2000" dirty="0"/>
              <a:t>és a </a:t>
            </a:r>
            <a:r>
              <a:rPr lang="hu-HU" sz="2000" dirty="0" err="1"/>
              <a:t>művelőeszközökkel</a:t>
            </a:r>
            <a:r>
              <a:rPr lang="hu-HU" sz="2000" dirty="0"/>
              <a:t> szembeni ellenállása,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nő </a:t>
            </a:r>
            <a:r>
              <a:rPr lang="hu-HU" sz="2000" dirty="0"/>
              <a:t>a mikroorganizmusok mennyisége, s </a:t>
            </a:r>
            <a:r>
              <a:rPr lang="hu-HU" sz="2000" i="1" dirty="0"/>
              <a:t>élénkebb lesz a talajélet.</a:t>
            </a:r>
            <a:endParaRPr lang="hu-HU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összhatásként </a:t>
            </a:r>
            <a:r>
              <a:rPr lang="hu-HU" sz="2000" dirty="0"/>
              <a:t>megváltozik a talaj tápanyagforgalma: </a:t>
            </a:r>
            <a:r>
              <a:rPr lang="hu-HU" sz="2000" i="1" dirty="0"/>
              <a:t>intenzívebbé válik a nitrifikáció</a:t>
            </a:r>
            <a:r>
              <a:rPr lang="hu-HU" sz="2000" i="1" dirty="0" smtClean="0"/>
              <a:t>,</a:t>
            </a:r>
          </a:p>
          <a:p>
            <a:r>
              <a:rPr lang="hu-HU" sz="2000" i="1" dirty="0" smtClean="0"/>
              <a:t> </a:t>
            </a:r>
            <a:r>
              <a:rPr lang="hu-HU" sz="2000" dirty="0"/>
              <a:t>fokozódik a tápanyagok feltáródása, és </a:t>
            </a:r>
            <a:r>
              <a:rPr lang="hu-HU" sz="2000" i="1" dirty="0"/>
              <a:t>jobb lesz a </a:t>
            </a:r>
            <a:r>
              <a:rPr lang="hu-HU" sz="2000" i="1" dirty="0" smtClean="0"/>
              <a:t>műtrágya-hasznosulás</a:t>
            </a:r>
          </a:p>
          <a:p>
            <a:endParaRPr kumimoji="0" lang="hu-HU" altLang="hu-H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hu-HU" altLang="hu-HU" sz="2000" i="1" dirty="0" smtClean="0">
                <a:latin typeface="Arial" panose="020B0604020202020204" pitchFamily="34" charset="0"/>
              </a:rPr>
              <a:t>Dózisa:  2-8 t/ha</a:t>
            </a:r>
          </a:p>
          <a:p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Tartamhatása:</a:t>
            </a:r>
            <a:r>
              <a:rPr kumimoji="0" lang="hu-HU" altLang="hu-H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6-10 év</a:t>
            </a:r>
            <a:endParaRPr kumimoji="0" lang="hu-HU" altLang="hu-H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0208" y="0"/>
            <a:ext cx="7611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Fenntartó meszezés (mésztrágyázás)</a:t>
            </a:r>
            <a:endParaRPr lang="hu-HU" sz="2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7240" y="1197864"/>
            <a:ext cx="8641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2 t/ha alatti dózisú meszezést mésztrágyázásnak nevezzük	</a:t>
            </a:r>
          </a:p>
          <a:p>
            <a:endParaRPr lang="hu-HU" dirty="0"/>
          </a:p>
          <a:p>
            <a:r>
              <a:rPr lang="hu-HU" dirty="0" smtClean="0"/>
              <a:t>Célja a nagy mértékű talajsavanyúság kialakulásának megelőzése, a </a:t>
            </a:r>
            <a:r>
              <a:rPr lang="hu-HU" dirty="0" err="1" smtClean="0"/>
              <a:t>Ca</a:t>
            </a:r>
            <a:r>
              <a:rPr lang="hu-HU" dirty="0" smtClean="0"/>
              <a:t> hiány csökkentése</a:t>
            </a:r>
          </a:p>
          <a:p>
            <a:endParaRPr lang="hu-HU" dirty="0" smtClean="0"/>
          </a:p>
          <a:p>
            <a:r>
              <a:rPr lang="hu-HU" dirty="0"/>
              <a:t>A nagyobb műtrágyaadagok valamennyi </a:t>
            </a:r>
            <a:r>
              <a:rPr lang="hu-HU" dirty="0" err="1"/>
              <a:t>karbonátmentes</a:t>
            </a:r>
            <a:r>
              <a:rPr lang="hu-HU" dirty="0"/>
              <a:t> talajon szükségessé teszik a műtrágyák savanyító hatásának ellensúlyozását mésztrágyázással.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777240" y="3246780"/>
            <a:ext cx="9546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Arial" panose="020B0604020202020204" pitchFamily="34" charset="0"/>
              </a:rPr>
              <a:t> A javítóanyag mennyiségének kiszámítása tapasztalati képlet alapján történik, a talaj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>
                <a:latin typeface="Arial" panose="020B0604020202020204" pitchFamily="34" charset="0"/>
              </a:rPr>
              <a:t>aciditása</a:t>
            </a:r>
            <a:r>
              <a:rPr lang="hu-HU" dirty="0">
                <a:latin typeface="Arial" panose="020B0604020202020204" pitchFamily="34" charset="0"/>
              </a:rPr>
              <a:t> és Arany-féle kötöttségi száma alapján 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CaCO</a:t>
            </a:r>
            <a:r>
              <a:rPr lang="hu-HU" baseline="-25000" dirty="0" smtClean="0">
                <a:latin typeface="Arial" panose="020B0604020202020204" pitchFamily="34" charset="0"/>
              </a:rPr>
              <a:t>3</a:t>
            </a:r>
            <a:r>
              <a:rPr lang="hu-HU" dirty="0" smtClean="0">
                <a:latin typeface="Arial" panose="020B0604020202020204" pitchFamily="34" charset="0"/>
              </a:rPr>
              <a:t>t/ha </a:t>
            </a:r>
            <a:r>
              <a:rPr lang="hu-HU" dirty="0">
                <a:latin typeface="Arial" panose="020B0604020202020204" pitchFamily="34" charset="0"/>
              </a:rPr>
              <a:t>= y</a:t>
            </a:r>
            <a:r>
              <a:rPr lang="hu-HU" baseline="-25000" dirty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* 0,1 </a:t>
            </a:r>
            <a:r>
              <a:rPr lang="hu-HU" dirty="0" smtClean="0">
                <a:latin typeface="Arial" panose="020B0604020202020204" pitchFamily="34" charset="0"/>
              </a:rPr>
              <a:t>KA*1,73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y</a:t>
            </a:r>
            <a:r>
              <a:rPr lang="hu-HU" baseline="-25000" dirty="0" smtClean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=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</a:rPr>
              <a:t>aciditás</a:t>
            </a:r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KA </a:t>
            </a:r>
            <a:r>
              <a:rPr lang="hu-HU" dirty="0">
                <a:latin typeface="Arial" panose="020B0604020202020204" pitchFamily="34" charset="0"/>
              </a:rPr>
              <a:t>= Arany-féle kötöttségi </a:t>
            </a:r>
            <a:r>
              <a:rPr lang="hu-HU" dirty="0" smtClean="0">
                <a:latin typeface="Arial" panose="020B0604020202020204" pitchFamily="34" charset="0"/>
              </a:rPr>
              <a:t>szám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86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229363" y="877825"/>
            <a:ext cx="83534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		</a:t>
            </a:r>
            <a:endParaRPr lang="hu-HU" altLang="hu-HU" sz="2000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3</a:t>
            </a:r>
            <a:r>
              <a:rPr lang="hu-HU" altLang="hu-HU" sz="2000" dirty="0"/>
              <a:t>. </a:t>
            </a:r>
            <a:r>
              <a:rPr lang="hu-HU" altLang="hu-HU" sz="2000" b="1" dirty="0"/>
              <a:t>Hőmérséklet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Magasabb hőmérséklet általában </a:t>
            </a:r>
            <a:endParaRPr lang="hu-HU" altLang="hu-HU" sz="20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 smtClean="0"/>
              <a:t>       nagyobb </a:t>
            </a:r>
            <a:r>
              <a:rPr lang="hu-HU" altLang="hu-HU" sz="2000" dirty="0"/>
              <a:t>tápanyagfelvétel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Szabályozza a talaj-biokémiai </a:t>
            </a:r>
            <a:r>
              <a:rPr lang="hu-HU" altLang="hu-HU" sz="2000" dirty="0" smtClean="0"/>
              <a:t>folyamatokat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 </a:t>
            </a:r>
            <a:r>
              <a:rPr lang="hu-HU" altLang="hu-HU" sz="2000" dirty="0" smtClean="0"/>
              <a:t>      </a:t>
            </a:r>
            <a:r>
              <a:rPr lang="hu-HU" altLang="hu-HU" sz="2000" dirty="0"/>
              <a:t>és baktérium tevékenységét</a:t>
            </a:r>
          </a:p>
        </p:txBody>
      </p:sp>
      <p:pic>
        <p:nvPicPr>
          <p:cNvPr id="79877" name="Picture 5" descr="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45" y="1228408"/>
            <a:ext cx="5256212" cy="50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6239706" y="1211195"/>
            <a:ext cx="5198076" cy="12722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makrotápelemek relatív felvehetősége</a:t>
            </a:r>
            <a:endParaRPr lang="hu-HU" sz="2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651524" y="5989648"/>
            <a:ext cx="1251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 </a:t>
            </a:r>
            <a:r>
              <a:rPr lang="hu-HU" sz="1100" dirty="0" err="1" smtClean="0"/>
              <a:t>Kemira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4500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1324610"/>
            <a:ext cx="57150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foszfor relatív felvehetősége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8254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715" y="1312"/>
            <a:ext cx="8833750" cy="629475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6065" y="6006609"/>
            <a:ext cx="2001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Forrás: 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32893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30936" y="658369"/>
            <a:ext cx="1105509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b="1" dirty="0"/>
              <a:t>4. Nedvességtartalom</a:t>
            </a:r>
            <a:r>
              <a:rPr lang="hu-HU" altLang="hu-HU" sz="1800" dirty="0"/>
              <a:t> (befolyásolja a tápanyag koncentrációt)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Növényi gyökerek csak bizonyos tápanyag-koncentráció határok között képesek hasznosítani a tápanyagokat.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Túl magas koncentráció – mérgezési tünetek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Toxikus határ – függ a növény fajától, fajtájától, fejlettségi állapotától, </a:t>
            </a:r>
            <a:r>
              <a:rPr lang="hu-HU" altLang="hu-HU" sz="1800" dirty="0" err="1"/>
              <a:t>fenofázisától</a:t>
            </a:r>
            <a:r>
              <a:rPr lang="hu-HU" altLang="hu-HU" sz="1800" dirty="0"/>
              <a:t>, gyökeresedési viszonyaitól.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Nedvesség befolyásolja a mikroorganizmusok tevékenységét.</a:t>
            </a:r>
            <a:endParaRPr lang="hu-HU" altLang="hu-HU" sz="1800" b="1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5"/>
            </a:pPr>
            <a:r>
              <a:rPr lang="hu-HU" altLang="hu-HU" sz="1800" b="1" dirty="0"/>
              <a:t>Talaj adszorpciója, kemoszorpciója, kolloidok szerepe a tápanyag megkötődésben és tápanyag mozgásban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talajkolloid csoportosítása: humusz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agyagásványok mennyisége, minősége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vasoxid-kolloidok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adszorpció</a:t>
            </a:r>
            <a:r>
              <a:rPr lang="hu-HU" altLang="hu-HU" sz="1800" dirty="0"/>
              <a:t> = kolloidok felületén történő megkötődés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A megkötődés lehet: - 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irreverzibilis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kevés talajkolloid (gyenge megkötődés)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sok talajkolloid (nagyobb megkötődés)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kemoszorpció</a:t>
            </a:r>
            <a:r>
              <a:rPr lang="hu-HU" altLang="hu-HU" sz="1800" dirty="0"/>
              <a:t> = tápanyagok pl. műtrágyában lévő, a talajban lévő tápelemmel (pl. kedvezőtlen pH esetén) rosszul oldódó vagy oldhatatlan vegyületet alkot: Al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Fe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</a:t>
            </a:r>
            <a:r>
              <a:rPr lang="hu-HU" altLang="hu-HU" sz="1800" dirty="0" err="1"/>
              <a:t>Ca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3666744" y="82378"/>
            <a:ext cx="7421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 smtClean="0"/>
              <a:t>kelet-magyarországi </a:t>
            </a:r>
            <a:r>
              <a:rPr lang="hu-HU" sz="2400" dirty="0"/>
              <a:t>talajok </a:t>
            </a:r>
            <a:r>
              <a:rPr lang="hu-HU" sz="2400" dirty="0" smtClean="0"/>
              <a:t>textúra osztályai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969638"/>
            <a:ext cx="10808043" cy="5888362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1" y="3156378"/>
            <a:ext cx="25241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774826" y="908051"/>
            <a:ext cx="835342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6. Különböző tápanyag ionok egymásra hatása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A tápanyagok különböző ionok formájában mozognak, pl: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nitrogén: NH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+, NO</a:t>
            </a:r>
            <a:r>
              <a:rPr lang="hu-HU" altLang="hu-HU" sz="2000" baseline="-25000">
                <a:latin typeface="Arial" panose="020B0604020202020204" pitchFamily="34" charset="0"/>
              </a:rPr>
              <a:t>3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foszfor: H</a:t>
            </a:r>
            <a:r>
              <a:rPr lang="hu-HU" altLang="hu-HU" sz="2000" baseline="-25000">
                <a:latin typeface="Arial" panose="020B0604020202020204" pitchFamily="34" charset="0"/>
              </a:rPr>
              <a:t>2</a:t>
            </a:r>
            <a:r>
              <a:rPr lang="hu-HU" altLang="hu-HU" sz="2000">
                <a:latin typeface="Arial" panose="020B0604020202020204" pitchFamily="34" charset="0"/>
              </a:rPr>
              <a:t>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HPO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K és a legtöbb mikroelem kationként viselkedik, kivétel a B és a Mo.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Ioncsere folyamatok a talajkolloidok és talajoldat között.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Ionantagonizmus: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mikroelemek zöme Mo kivételével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K, Ca – P, Ca/Fe,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Zn, P/Fe, P/Al, Mn/Co,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Cu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7. Talajélővilág, talajbiológiai tulajdonságok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Mikrobiológiai aktivitás, növény gyökereinek aktív szerepe, 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giliszták és egyéb hasznos talajlakó állatok szerepe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  <a:p>
            <a:pPr algn="l" eaLnBrk="1" hangingPunct="1"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0475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401568" y="82378"/>
            <a:ext cx="7686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/>
              <a:t>kelet-magyarországi </a:t>
            </a:r>
            <a:r>
              <a:rPr lang="hu-HU" sz="2400" dirty="0" smtClean="0"/>
              <a:t>talajok mésztartalma</a:t>
            </a:r>
            <a:endParaRPr lang="hu-HU" sz="2400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59" y="647751"/>
            <a:ext cx="10932973" cy="5954217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878" y="4767213"/>
            <a:ext cx="266700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847850" y="765176"/>
            <a:ext cx="8135938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8. Térbeli faktorok szerepe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Gyökerekkel való behálózottsági gyökérzet elhelyezkedése (gyökérfeltárások)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Tápanyagok egyenletes elosztása, tápanyagok gyökér közelségében való elhelyezkedése.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Tápanyagáramlásban veszteségek, ha nincs megfelelő tápanyag a gyökérzet közelében.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Egyenletes tápanyag-kijuttatás fontossága.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Diffúzió szerepe a tápanyag utánpótlásban. Gyökér felvette a tápanyagot, csökken a koncentráció és nagyobb koncentrációjú rétegből történik a tápanyagmozgás.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„Mas fow” tömegáramlás oka a transpiráció – vízáramlás oldott anyagokkal együtt- talajkolloid – talajoldat – gyökér – növény – atmoszféra</a:t>
            </a: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14366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00673" y="1079262"/>
            <a:ext cx="80645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 dirty="0">
                <a:latin typeface="Arial" panose="020B0604020202020204" pitchFamily="34" charset="0"/>
              </a:rPr>
              <a:t>9. Talajszerkezet, levegőzöttség,  vízgazdálkodási tulajdonságok</a:t>
            </a: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Kedvezőtlen</a:t>
            </a:r>
            <a:r>
              <a:rPr lang="hu-HU" altLang="hu-HU" sz="2000" dirty="0">
                <a:latin typeface="Arial" panose="020B0604020202020204" pitchFamily="34" charset="0"/>
              </a:rPr>
              <a:t>: rossz talajszerkezet, tömődöttség. Ilyen esetekben a tápanyag felvétel akadályozott. </a:t>
            </a:r>
            <a:endParaRPr lang="hu-HU" altLang="hu-HU" sz="2000" dirty="0" smtClean="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A cél:</a:t>
            </a:r>
            <a:r>
              <a:rPr lang="hu-HU" altLang="hu-HU" sz="2000" dirty="0">
                <a:latin typeface="Arial" panose="020B0604020202020204" pitchFamily="34" charset="0"/>
              </a:rPr>
              <a:t>  jó talajszerkezet kialakítása, mely függ a humusztartalomtól, a mész mennyiségétől, a biológiai aktivitástól.</a:t>
            </a:r>
          </a:p>
          <a:p>
            <a:pPr algn="just" eaLnBrk="1" hangingPunct="1"/>
            <a:endParaRPr lang="hu-HU" altLang="hu-HU" sz="2000" u="sng" dirty="0" smtClean="0">
              <a:latin typeface="Arial" panose="020B0604020202020204" pitchFamily="34" charset="0"/>
            </a:endParaRPr>
          </a:p>
          <a:p>
            <a:pPr algn="just" eaLnBrk="1" hangingPunct="1"/>
            <a:r>
              <a:rPr lang="hu-HU" altLang="hu-HU" sz="2000" u="sng" dirty="0" smtClean="0">
                <a:latin typeface="Arial" panose="020B0604020202020204" pitchFamily="34" charset="0"/>
              </a:rPr>
              <a:t>Megoldás</a:t>
            </a:r>
            <a:r>
              <a:rPr lang="hu-HU" altLang="hu-HU" sz="2000" dirty="0">
                <a:latin typeface="Arial" panose="020B0604020202020204" pitchFamily="34" charset="0"/>
              </a:rPr>
              <a:t>: szervesanyag használata, optimális talajművelés, mélylazítás, vetésforgó (pillangósok beépítése)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621" y="1079262"/>
            <a:ext cx="3359187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2104" y="1765300"/>
            <a:ext cx="9829799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A talaj termékenységének ismerete.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Termőhelyi adottságokhoz alkalmazkodó művelési ág illetve növényféleség megválasztása (intenzív – extenzív, erdő – gyep)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Várható termésátlag reális becslése.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határértékek kialakítása a növénycsoportok, a gazdálkodási rendszer stb. szerint.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Kijuttatandó tápanyagok pontosabb meghatározása a talaj oldható tápanyagmennyiségének és a tápanyag felvételt befolyásoló tényezőknek megismeréséhez.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Harmonikus </a:t>
            </a:r>
            <a:r>
              <a:rPr lang="hu-HU" altLang="hu-HU" sz="2200" dirty="0" err="1"/>
              <a:t>tápanyagutánpótlás</a:t>
            </a:r>
            <a:r>
              <a:rPr lang="hu-HU" altLang="hu-HU" sz="2200" dirty="0"/>
              <a:t> (mikro- és </a:t>
            </a:r>
            <a:r>
              <a:rPr lang="hu-HU" altLang="hu-HU" sz="2200" dirty="0" err="1"/>
              <a:t>makroelemek</a:t>
            </a:r>
            <a:r>
              <a:rPr lang="hu-HU" altLang="hu-HU" sz="2200" dirty="0"/>
              <a:t> figyelembe vétele) a jobb termésminőség eléréséhez.</a:t>
            </a:r>
          </a:p>
        </p:txBody>
      </p:sp>
    </p:spTree>
    <p:extLst>
      <p:ext uri="{BB962C8B-B14F-4D97-AF65-F5344CB8AC3E}">
        <p14:creationId xmlns:p14="http://schemas.microsoft.com/office/powerpoint/2010/main" val="17848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399032" y="836613"/>
            <a:ext cx="8657781" cy="500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7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zavarok feltárása és kiküszöbölése (</a:t>
            </a:r>
            <a:r>
              <a:rPr lang="hu-HU" altLang="hu-HU" sz="2200" dirty="0" err="1"/>
              <a:t>klorózis</a:t>
            </a:r>
            <a:r>
              <a:rPr lang="hu-HU" altLang="hu-HU" sz="2200" dirty="0"/>
              <a:t>, hiánytünetek). Pontosítása levélanalízis segítségével.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 err="1"/>
              <a:t>Tápanyaggazdálkodási</a:t>
            </a:r>
            <a:r>
              <a:rPr lang="hu-HU" altLang="hu-HU" sz="2200" dirty="0"/>
              <a:t> és talajtani tulajdonságok, paraméterek időbeli változásának nyomon követése. (szennyezés)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A </a:t>
            </a:r>
            <a:r>
              <a:rPr lang="hu-HU" altLang="hu-HU" sz="2200" dirty="0" err="1"/>
              <a:t>tápanyagfelvehetőséget</a:t>
            </a:r>
            <a:r>
              <a:rPr lang="hu-HU" altLang="hu-HU" sz="2200" dirty="0"/>
              <a:t> befolyásoló vízgazdálkodási tulajdonságok feltárása, amely lehetővé teszi a helyes termesztési mód és technológia megválasztását.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Talajjavítások szükségességének megállapítása és a területen előforduló káros folyamatok mérséklése.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Pályázati rendszer megválasztása (pl. agrár-környezetgazdálkodási célprogramok)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Talajszennyezettség megállapítása, változásának nyomon követése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8"/>
            </a:pPr>
            <a:endParaRPr lang="hu-HU" altLang="hu-HU" sz="22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92314" y="-32179"/>
            <a:ext cx="8713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hu-HU" sz="2800" b="1" dirty="0">
                <a:latin typeface="+mj-lt"/>
              </a:rPr>
              <a:t>Talajvizsgálatok száma Magyarországon, 1981-2010</a:t>
            </a:r>
            <a:endParaRPr lang="hu-HU" sz="2800" dirty="0">
              <a:latin typeface="+mj-lt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739900" y="333375"/>
            <a:ext cx="8713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hu-HU" altLang="hu-HU">
              <a:latin typeface="Georgia" panose="02040502050405020303" pitchFamily="18" charset="0"/>
            </a:endParaRPr>
          </a:p>
        </p:txBody>
      </p:sp>
      <p:pic>
        <p:nvPicPr>
          <p:cNvPr id="34820" name="Picture 6" descr="D:\MrCsatho\Oktatás\SZIE Gödöllő\KÖRNYEZETKÍMÉLŐ NÖVÉNYTÁPLÁLÁS\ábrák\TVG 1981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23" y="981075"/>
            <a:ext cx="8243887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22422" y="5535827"/>
            <a:ext cx="2817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Forrás: Csathó, 2013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13633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3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/>
              <a:t>Köszönöm a figyelmüket!</a:t>
            </a:r>
          </a:p>
        </p:txBody>
      </p:sp>
      <p:pic>
        <p:nvPicPr>
          <p:cNvPr id="101380" name="Picture 4" descr="I14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63" y="1097757"/>
            <a:ext cx="36671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5" descr="I15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19" y="1143000"/>
            <a:ext cx="3768725" cy="513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erm_gátló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01" y="634960"/>
            <a:ext cx="7552203" cy="561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48756" y="0"/>
            <a:ext cx="68405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3000" b="1" dirty="0">
                <a:latin typeface="+mj-lt"/>
              </a:rPr>
              <a:t>A talaj termékenységét gátló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8419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42202"/>
            <a:ext cx="10058400" cy="8223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>
                <a:solidFill>
                  <a:schemeClr val="tx1"/>
                </a:solidFill>
              </a:rPr>
              <a:t>Tápanyag források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819400"/>
            <a:ext cx="77724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b="1" smtClean="0"/>
              <a:t>Makroelemek: N, P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r>
              <a:rPr lang="hu-HU" altLang="hu-HU" b="1" baseline="-25000" smtClean="0"/>
              <a:t>5</a:t>
            </a:r>
            <a:r>
              <a:rPr lang="hu-HU" altLang="hu-HU" b="1" smtClean="0"/>
              <a:t>, K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endParaRPr lang="hu-HU" altLang="hu-HU" b="1" baseline="-25000" smtClean="0"/>
          </a:p>
          <a:p>
            <a:pPr eaLnBrk="1" hangingPunct="1">
              <a:buFontTx/>
              <a:buNone/>
            </a:pPr>
            <a:r>
              <a:rPr lang="hu-HU" altLang="hu-HU" b="1" smtClean="0"/>
              <a:t>Mezoelemek: Mg, Fe, Ca, S,</a:t>
            </a:r>
          </a:p>
          <a:p>
            <a:pPr eaLnBrk="1" hangingPunct="1">
              <a:buFontTx/>
              <a:buNone/>
            </a:pPr>
            <a:r>
              <a:rPr lang="hu-HU" altLang="hu-HU" b="1" smtClean="0"/>
              <a:t>Mikroelemek: Cu, Zn, B, Mn, Mo</a:t>
            </a:r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13529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9880" y="-204216"/>
            <a:ext cx="7772400" cy="838200"/>
          </a:xfrm>
        </p:spPr>
        <p:txBody>
          <a:bodyPr/>
          <a:lstStyle/>
          <a:p>
            <a:pPr eaLnBrk="1" hangingPunct="1"/>
            <a:r>
              <a:rPr lang="hu-HU" altLang="hu-HU" sz="4000" b="1" dirty="0" smtClean="0">
                <a:solidFill>
                  <a:schemeClr val="tx1"/>
                </a:solidFill>
              </a:rPr>
              <a:t>A tápanyag </a:t>
            </a:r>
            <a:r>
              <a:rPr lang="hu-HU" altLang="hu-HU" sz="4000" b="1" dirty="0">
                <a:solidFill>
                  <a:schemeClr val="tx1"/>
                </a:solidFill>
              </a:rPr>
              <a:t>visszapótlás módjai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376" y="1517904"/>
            <a:ext cx="10305288" cy="5111496"/>
          </a:xfrm>
        </p:spPr>
        <p:txBody>
          <a:bodyPr/>
          <a:lstStyle/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>
                <a:solidFill>
                  <a:schemeClr val="tx1"/>
                </a:solidFill>
              </a:rPr>
              <a:t>Különböző szerves trágyák alkalmazásával: </a:t>
            </a:r>
            <a:r>
              <a:rPr lang="hu-HU" altLang="hu-HU" sz="2400" b="1" dirty="0" smtClean="0">
                <a:solidFill>
                  <a:schemeClr val="tx1"/>
                </a:solidFill>
              </a:rPr>
              <a:t>istállótrágya, hígtrágya, </a:t>
            </a:r>
            <a:r>
              <a:rPr lang="hu-HU" altLang="hu-HU" sz="2400" b="1" dirty="0">
                <a:solidFill>
                  <a:schemeClr val="tx1"/>
                </a:solidFill>
              </a:rPr>
              <a:t>komposzt, zöldtrágya, kevert trágya, tőzeges trágya, földkeverékek, </a:t>
            </a:r>
            <a:r>
              <a:rPr lang="hu-HU" altLang="hu-HU" sz="2400" b="1" dirty="0" err="1">
                <a:solidFill>
                  <a:schemeClr val="tx1"/>
                </a:solidFill>
              </a:rPr>
              <a:t>növ-és</a:t>
            </a:r>
            <a:r>
              <a:rPr lang="hu-HU" altLang="hu-HU" sz="2400" b="1" dirty="0">
                <a:solidFill>
                  <a:schemeClr val="tx1"/>
                </a:solidFill>
              </a:rPr>
              <a:t> gyökérmaradvány – kis gazdaság, </a:t>
            </a:r>
            <a:r>
              <a:rPr lang="hu-HU" altLang="hu-HU" sz="2400" b="1" dirty="0" err="1">
                <a:solidFill>
                  <a:schemeClr val="tx1"/>
                </a:solidFill>
              </a:rPr>
              <a:t>biotermesztés</a:t>
            </a:r>
            <a:r>
              <a:rPr lang="hu-HU" altLang="hu-HU" sz="2400" b="1" dirty="0">
                <a:solidFill>
                  <a:schemeClr val="tx1"/>
                </a:solidFill>
              </a:rPr>
              <a:t>, környezetkímélő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/>
              <a:t>Műtrágyák alkalmazásával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Nincs </a:t>
            </a:r>
            <a:r>
              <a:rPr lang="hu-HU" altLang="hu-HU" sz="2400" b="1" dirty="0" err="1"/>
              <a:t>szervesanyag</a:t>
            </a:r>
            <a:r>
              <a:rPr lang="hu-HU" altLang="hu-HU" sz="2400" b="1" dirty="0"/>
              <a:t> – elsősorban nagyüzemek, intenzív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 startAt="3"/>
            </a:pPr>
            <a:r>
              <a:rPr lang="hu-HU" altLang="hu-HU" sz="2400" b="1" dirty="0"/>
              <a:t>Egyéb anyagok: - ásványok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kőzetőrlemények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baktérium trágya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CO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 </a:t>
            </a:r>
            <a:r>
              <a:rPr lang="hu-HU" altLang="hu-HU" sz="2400" b="1" dirty="0" smtClean="0"/>
              <a:t>trágya</a:t>
            </a: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98450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571817" y="1453199"/>
            <a:ext cx="8353425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000" b="1" dirty="0"/>
              <a:t>A rendelkezésre álló tápanyagforrások, tápanyagok meg-kötődése, mozgékonysága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 smtClean="0"/>
              <a:t>Tápanyagfelvétel</a:t>
            </a:r>
            <a:r>
              <a:rPr lang="hu-HU" altLang="hu-HU" sz="2000" dirty="0"/>
              <a:t>: talajoldatból (változó koncentráció és összetétel)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csoportosítása felvehetőség szerint</a:t>
            </a:r>
            <a:r>
              <a:rPr lang="hu-HU" altLang="hu-HU" sz="2000" dirty="0"/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összes tápanyag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aktuálisan könnyen felvehető (összes N 1-2%-a) talajoldatból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potenciálisan felvehető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felvehetetlen tápanyag (N készlet </a:t>
            </a:r>
            <a:r>
              <a:rPr lang="hu-HU" altLang="hu-HU" sz="2000" dirty="0" smtClean="0"/>
              <a:t>90%-</a:t>
            </a:r>
            <a:r>
              <a:rPr lang="hu-HU" altLang="hu-HU" sz="2000" dirty="0"/>
              <a:t>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mozgékonysága</a:t>
            </a:r>
            <a:r>
              <a:rPr lang="hu-HU" altLang="hu-HU" sz="2000" dirty="0"/>
              <a:t>: NO</a:t>
            </a:r>
            <a:r>
              <a:rPr lang="hu-HU" altLang="hu-HU" sz="2000" baseline="-25000" dirty="0"/>
              <a:t>3</a:t>
            </a:r>
            <a:r>
              <a:rPr lang="hu-HU" altLang="hu-HU" sz="2000" dirty="0"/>
              <a:t>: gyorsan, NH</a:t>
            </a:r>
            <a:r>
              <a:rPr lang="hu-HU" altLang="hu-HU" sz="2000" baseline="-25000" dirty="0"/>
              <a:t>4</a:t>
            </a:r>
            <a:r>
              <a:rPr lang="hu-HU" altLang="hu-HU" sz="2000" dirty="0"/>
              <a:t>: közepes, K: közepes, ill. gyenge, P: gyenge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Tápanyagveszteség</a:t>
            </a:r>
            <a:r>
              <a:rPr lang="hu-HU" altLang="hu-HU" sz="2000" dirty="0"/>
              <a:t>: </a:t>
            </a:r>
            <a:r>
              <a:rPr lang="hu-HU" altLang="hu-HU" sz="2000" i="1" dirty="0"/>
              <a:t>Kimosódás</a:t>
            </a:r>
            <a:r>
              <a:rPr lang="hu-HU" altLang="hu-HU" sz="2000" dirty="0"/>
              <a:t>: mélyebb rétegekbe, esetleg a talajvízbe. </a:t>
            </a:r>
            <a:r>
              <a:rPr lang="hu-HU" altLang="hu-HU" sz="2000" i="1" dirty="0"/>
              <a:t>Elsodródás</a:t>
            </a:r>
            <a:r>
              <a:rPr lang="hu-HU" altLang="hu-HU" sz="2000" dirty="0"/>
              <a:t>: víz, szél. </a:t>
            </a:r>
            <a:r>
              <a:rPr lang="hu-HU" altLang="hu-HU" sz="2000" i="1" dirty="0"/>
              <a:t>Gázveszteség</a:t>
            </a:r>
            <a:r>
              <a:rPr lang="hu-HU" altLang="hu-HU" sz="2000" dirty="0"/>
              <a:t>. Erős </a:t>
            </a:r>
            <a:r>
              <a:rPr lang="hu-HU" altLang="hu-HU" sz="2000" i="1" dirty="0"/>
              <a:t>megkötődés</a:t>
            </a:r>
            <a:r>
              <a:rPr lang="hu-HU" altLang="hu-HU" sz="2000" dirty="0"/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4699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2" y="704089"/>
            <a:ext cx="7205851" cy="4582758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941203" y="0"/>
            <a:ext cx="8090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/>
              <a:t>A nitrogénformák ideális eloszlása a talajban (Kátai, 2011)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773" y="704089"/>
            <a:ext cx="4086225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4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/>
              <a:t>kelet-magyarországi talajok </a:t>
            </a:r>
            <a:r>
              <a:rPr lang="hu-HU" sz="2400" dirty="0" smtClean="0"/>
              <a:t>szervesanyag tartalma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696447"/>
            <a:ext cx="11164478" cy="6086137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703" y="4564405"/>
            <a:ext cx="280035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ív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1446</TotalTime>
  <Words>944</Words>
  <Application>Microsoft Office PowerPoint</Application>
  <PresentationFormat>Szélesvásznú</PresentationFormat>
  <Paragraphs>190</Paragraphs>
  <Slides>39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Georgia</vt:lpstr>
      <vt:lpstr>Times New Roman</vt:lpstr>
      <vt:lpstr>Wingdings</vt:lpstr>
      <vt:lpstr>Retrospektív</vt:lpstr>
      <vt:lpstr>Pirkó Béla  A talajtulajdonságok hatása a tápanyagok hasznosulására</vt:lpstr>
      <vt:lpstr>PowerPoint bemutató</vt:lpstr>
      <vt:lpstr>PowerPoint bemutató</vt:lpstr>
      <vt:lpstr>PowerPoint bemutató</vt:lpstr>
      <vt:lpstr>Tápanyag források</vt:lpstr>
      <vt:lpstr>A tápanyag visszapótlás módjai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figyelmüket!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Pirko Bela</dc:creator>
  <cp:lastModifiedBy>Bela</cp:lastModifiedBy>
  <cp:revision>139</cp:revision>
  <dcterms:created xsi:type="dcterms:W3CDTF">2017-03-08T08:23:31Z</dcterms:created>
  <dcterms:modified xsi:type="dcterms:W3CDTF">2019-03-06T21:42:10Z</dcterms:modified>
</cp:coreProperties>
</file>