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78" r:id="rId3"/>
    <p:sldId id="382" r:id="rId4"/>
    <p:sldId id="365" r:id="rId5"/>
    <p:sldId id="366" r:id="rId6"/>
    <p:sldId id="367" r:id="rId7"/>
    <p:sldId id="368" r:id="rId8"/>
    <p:sldId id="380" r:id="rId9"/>
    <p:sldId id="388" r:id="rId10"/>
    <p:sldId id="386" r:id="rId11"/>
    <p:sldId id="381" r:id="rId12"/>
    <p:sldId id="377" r:id="rId13"/>
    <p:sldId id="379" r:id="rId14"/>
    <p:sldId id="361" r:id="rId15"/>
    <p:sldId id="385" r:id="rId16"/>
    <p:sldId id="383" r:id="rId17"/>
    <p:sldId id="384" r:id="rId18"/>
    <p:sldId id="369" r:id="rId19"/>
  </p:sldIdLst>
  <p:sldSz cx="9144000" cy="6858000" type="screen4x3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24" autoAdjust="0"/>
    <p:restoredTop sz="93943" autoAdjust="0"/>
  </p:normalViewPr>
  <p:slideViewPr>
    <p:cSldViewPr>
      <p:cViewPr varScale="1">
        <p:scale>
          <a:sx n="107" d="100"/>
          <a:sy n="107" d="100"/>
        </p:scale>
        <p:origin x="202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Kérelmek száma (db)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Munka1!$A$2:$A$10</c:f>
              <c:strCache>
                <c:ptCount val="9"/>
                <c:pt idx="0">
                  <c:v>Erdősítés- hagyományos</c:v>
                </c:pt>
                <c:pt idx="1">
                  <c:v>Erdősítés- iparifa</c:v>
                </c:pt>
                <c:pt idx="2">
                  <c:v>Agrárerdészet</c:v>
                </c:pt>
                <c:pt idx="3">
                  <c:v>Erdőkár-megelőzés</c:v>
                </c:pt>
                <c:pt idx="4">
                  <c:v>Erdőszerkezet-átalakítás</c:v>
                </c:pt>
                <c:pt idx="5">
                  <c:v>Erdő-környezetvédelem</c:v>
                </c:pt>
                <c:pt idx="6">
                  <c:v>Erdészeti gen. megőrzés</c:v>
                </c:pt>
                <c:pt idx="7">
                  <c:v>Erdészeti gen.  fejlesztés</c:v>
                </c:pt>
                <c:pt idx="8">
                  <c:v>Erdei Term. pot. (fiatal erdő)</c:v>
                </c:pt>
              </c:strCache>
            </c:strRef>
          </c:cat>
          <c:val>
            <c:numRef>
              <c:f>Munka1!$B$2:$B$10</c:f>
              <c:numCache>
                <c:formatCode>General</c:formatCode>
                <c:ptCount val="9"/>
                <c:pt idx="0">
                  <c:v>932</c:v>
                </c:pt>
                <c:pt idx="1">
                  <c:v>71</c:v>
                </c:pt>
                <c:pt idx="2">
                  <c:v>62</c:v>
                </c:pt>
                <c:pt idx="3">
                  <c:v>27</c:v>
                </c:pt>
                <c:pt idx="4">
                  <c:v>513</c:v>
                </c:pt>
                <c:pt idx="5">
                  <c:v>838</c:v>
                </c:pt>
                <c:pt idx="6">
                  <c:v>34</c:v>
                </c:pt>
                <c:pt idx="7">
                  <c:v>14</c:v>
                </c:pt>
                <c:pt idx="8">
                  <c:v>2824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AF-460C-B6A5-A5C63488EC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5990784"/>
        <c:axId val="85992576"/>
        <c:axId val="0"/>
      </c:bar3DChart>
      <c:catAx>
        <c:axId val="859907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5992576"/>
        <c:crosses val="autoZero"/>
        <c:auto val="1"/>
        <c:lblAlgn val="ctr"/>
        <c:lblOffset val="100"/>
        <c:noMultiLvlLbl val="0"/>
      </c:catAx>
      <c:valAx>
        <c:axId val="859925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59907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C0596-02C0-4E1A-A413-45594F840552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6B59C-CA1C-45F5-92E2-5876179C586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3723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44AE2-4D42-4A67-ACBC-82773D8A0392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3C95A-4292-4308-98EA-BBFC20F1D6B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3094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895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401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3197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03891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107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7257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824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0305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213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9790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137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2CD95-FEBC-46B7-A942-D89E24AEFBC8}" type="datetimeFigureOut">
              <a:rPr lang="hu-HU" smtClean="0"/>
              <a:pPr/>
              <a:t>2019. 05. 24.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006BF-B830-49BD-8FEF-673796A27B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658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4499992" y="1471508"/>
            <a:ext cx="45720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000" b="1" u="sng" dirty="0">
                <a:solidFill>
                  <a:schemeClr val="bg1"/>
                </a:solidFill>
              </a:rPr>
              <a:t>Erdőtelepítések, fásítások támogatási lehetőségeinek várható alakulása</a:t>
            </a:r>
          </a:p>
          <a:p>
            <a:endParaRPr lang="hu-HU" sz="3100" dirty="0">
              <a:solidFill>
                <a:schemeClr val="bg1"/>
              </a:solidFill>
            </a:endParaRPr>
          </a:p>
          <a:p>
            <a:r>
              <a:rPr lang="hu-HU" sz="3100" dirty="0">
                <a:solidFill>
                  <a:schemeClr val="bg1"/>
                </a:solidFill>
              </a:rPr>
              <a:t>Agrárminisztérium</a:t>
            </a:r>
          </a:p>
          <a:p>
            <a:r>
              <a:rPr lang="hu-HU" dirty="0">
                <a:solidFill>
                  <a:schemeClr val="bg1"/>
                </a:solidFill>
              </a:rPr>
              <a:t>Vidékfejlesztésért Felelős Államtitkárság</a:t>
            </a:r>
          </a:p>
          <a:p>
            <a:endParaRPr lang="hu-HU" dirty="0">
              <a:solidFill>
                <a:schemeClr val="bg1"/>
              </a:solidFill>
            </a:endParaRPr>
          </a:p>
          <a:p>
            <a:r>
              <a:rPr lang="hu-HU" dirty="0">
                <a:solidFill>
                  <a:schemeClr val="bg1"/>
                </a:solidFill>
              </a:rPr>
              <a:t>Nagy Attila</a:t>
            </a:r>
          </a:p>
          <a:p>
            <a:r>
              <a:rPr lang="hu-HU" dirty="0">
                <a:solidFill>
                  <a:schemeClr val="bg1"/>
                </a:solidFill>
              </a:rPr>
              <a:t>főosztályvezető</a:t>
            </a:r>
          </a:p>
          <a:p>
            <a:endParaRPr lang="hu-HU" dirty="0">
              <a:solidFill>
                <a:schemeClr val="bg1"/>
              </a:solidFill>
            </a:endParaRPr>
          </a:p>
          <a:p>
            <a:r>
              <a:rPr lang="hu-HU" dirty="0">
                <a:solidFill>
                  <a:schemeClr val="bg1"/>
                </a:solidFill>
              </a:rPr>
              <a:t>Szántóföldi Napok</a:t>
            </a:r>
          </a:p>
          <a:p>
            <a:r>
              <a:rPr lang="hu-HU" dirty="0">
                <a:solidFill>
                  <a:schemeClr val="bg1"/>
                </a:solidFill>
              </a:rPr>
              <a:t>Nemzeti Agrárgazdasági Kamara</a:t>
            </a:r>
          </a:p>
          <a:p>
            <a:r>
              <a:rPr lang="hu-HU" dirty="0">
                <a:solidFill>
                  <a:schemeClr val="bg1"/>
                </a:solidFill>
              </a:rPr>
              <a:t>Mezőfalva - Nagysismánd, 2019. május 24.</a:t>
            </a:r>
          </a:p>
        </p:txBody>
      </p:sp>
    </p:spTree>
    <p:extLst>
      <p:ext uri="{BB962C8B-B14F-4D97-AF65-F5344CB8AC3E}">
        <p14:creationId xmlns:p14="http://schemas.microsoft.com/office/powerpoint/2010/main" val="244674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634082"/>
          </a:xfrm>
        </p:spPr>
        <p:txBody>
          <a:bodyPr>
            <a:normAutofit/>
          </a:bodyPr>
          <a:lstStyle/>
          <a:p>
            <a:r>
              <a:rPr lang="hu-HU" sz="2800" b="1" dirty="0">
                <a:solidFill>
                  <a:schemeClr val="bg1"/>
                </a:solidFill>
              </a:rPr>
              <a:t>Tervezett forrásátcsoportosítások</a:t>
            </a:r>
            <a:endParaRPr lang="hu-HU" sz="2800" dirty="0"/>
          </a:p>
        </p:txBody>
      </p:sp>
      <p:graphicFrame>
        <p:nvGraphicFramePr>
          <p:cNvPr id="10" name="Tartalom hely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993285"/>
              </p:ext>
            </p:extLst>
          </p:nvPr>
        </p:nvGraphicFramePr>
        <p:xfrm>
          <a:off x="467544" y="1484784"/>
          <a:ext cx="8208913" cy="4176466"/>
        </p:xfrm>
        <a:graphic>
          <a:graphicData uri="http://schemas.openxmlformats.org/drawingml/2006/table">
            <a:tbl>
              <a:tblPr/>
              <a:tblGrid>
                <a:gridCol w="4027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3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77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3701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Megnevezés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VP 5.2 Forrás tábla alapján</a:t>
                      </a:r>
                      <a:b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(hatályos VP pü.-i tábla) </a:t>
                      </a:r>
                      <a:b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Mrd Ft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VP Forrás programmódosítás után </a:t>
                      </a:r>
                      <a:b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Mrd Ft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529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12.2.1  </a:t>
                      </a:r>
                      <a:r>
                        <a:rPr lang="hu-H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Natura</a:t>
                      </a:r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2000 erdő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23,53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31,97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7529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15.1.1  Erdő-környezet védelem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13,04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10,56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529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15.2.1.1 Erdészeti genetikai erőforrások megőrzése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1,15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0,55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529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15.2.1.2 Erdészeti genetikai erőforrások fejlesztés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2,30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1,10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7529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EIP (erdő)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2,57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2,58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512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Erdős intézkedések összesen: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107,75    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110,50    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1958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800" b="1" dirty="0">
                <a:solidFill>
                  <a:schemeClr val="bg1"/>
                </a:solidFill>
              </a:rPr>
              <a:t>Meghosszabbított erdészeti felhívások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u-HU" sz="2400" b="1" i="1" dirty="0"/>
          </a:p>
          <a:p>
            <a:pPr marL="0" indent="0" algn="just">
              <a:buNone/>
            </a:pPr>
            <a:r>
              <a:rPr lang="hu-HU" sz="2400" b="1" i="1" dirty="0"/>
              <a:t>Erdősítés támogatása (8.1.1): </a:t>
            </a:r>
            <a:r>
              <a:rPr lang="hu-HU" sz="2400" dirty="0"/>
              <a:t>2021. június 30-ig</a:t>
            </a:r>
          </a:p>
          <a:p>
            <a:pPr marL="0" indent="0" algn="just">
              <a:buNone/>
            </a:pPr>
            <a:r>
              <a:rPr lang="hu-HU" sz="2300" b="1" i="1" dirty="0"/>
              <a:t>Erdészeti potenciál-helyreállítás (8.4.1</a:t>
            </a:r>
            <a:r>
              <a:rPr lang="hu-HU" sz="2300" b="1" dirty="0"/>
              <a:t>): </a:t>
            </a:r>
            <a:r>
              <a:rPr lang="hu-HU" sz="2300" dirty="0"/>
              <a:t>2021 EK benyújtási időszak (TK egyben KK)</a:t>
            </a:r>
          </a:p>
          <a:p>
            <a:pPr marL="0" indent="0" algn="just">
              <a:buNone/>
            </a:pPr>
            <a:r>
              <a:rPr lang="hu-HU" sz="2400" b="1" i="1" dirty="0"/>
              <a:t>Erdőszerkezet átalakítás (8.5.1): </a:t>
            </a:r>
            <a:r>
              <a:rPr lang="hu-HU" sz="2300" dirty="0"/>
              <a:t>2021. december 31-ig</a:t>
            </a:r>
          </a:p>
          <a:p>
            <a:pPr marL="0" indent="0" algn="just">
              <a:buNone/>
            </a:pPr>
            <a:r>
              <a:rPr lang="hu-HU" sz="2300" b="1" i="1" dirty="0" err="1"/>
              <a:t>Natura</a:t>
            </a:r>
            <a:r>
              <a:rPr lang="hu-HU" sz="2300" b="1" i="1" dirty="0"/>
              <a:t> 2000 erdő (12.2.1): </a:t>
            </a:r>
            <a:r>
              <a:rPr lang="hu-HU" sz="2300" dirty="0"/>
              <a:t>2021 EK benyújtási időszak (TK egyben KK)</a:t>
            </a:r>
          </a:p>
          <a:p>
            <a:pPr marL="0" indent="0" algn="just">
              <a:buNone/>
            </a:pPr>
            <a:r>
              <a:rPr lang="hu-HU" sz="2300" u="sng" dirty="0"/>
              <a:t>Várhatóan ismét megnyílik:</a:t>
            </a:r>
          </a:p>
          <a:p>
            <a:pPr marL="0" indent="0" algn="just">
              <a:buNone/>
            </a:pPr>
            <a:r>
              <a:rPr lang="hu-HU" sz="2300" dirty="0"/>
              <a:t>Az</a:t>
            </a:r>
            <a:r>
              <a:rPr lang="hu-HU" sz="2300" b="1" dirty="0"/>
              <a:t> </a:t>
            </a:r>
            <a:r>
              <a:rPr lang="hu-HU" sz="2300" b="1" i="1" dirty="0"/>
              <a:t>Erdőgép (8.6.1)  </a:t>
            </a:r>
            <a:r>
              <a:rPr lang="hu-HU" sz="2300" dirty="0"/>
              <a:t>és az </a:t>
            </a:r>
            <a:r>
              <a:rPr lang="hu-HU" sz="2300" b="1" i="1" dirty="0"/>
              <a:t>Agrár-erdő   (8.2.1) </a:t>
            </a:r>
            <a:r>
              <a:rPr lang="hu-HU" sz="2300" dirty="0"/>
              <a:t>felhívás</a:t>
            </a:r>
          </a:p>
          <a:p>
            <a:pPr marL="0" indent="0" algn="just">
              <a:buNone/>
            </a:pPr>
            <a:endParaRPr lang="hu-HU" sz="2300" dirty="0"/>
          </a:p>
          <a:p>
            <a:pPr marL="0" indent="0" algn="just">
              <a:buNone/>
            </a:pPr>
            <a:endParaRPr lang="hu-HU" sz="2300" dirty="0"/>
          </a:p>
          <a:p>
            <a:pPr marL="0" indent="0" algn="just">
              <a:buNone/>
            </a:pPr>
            <a:endParaRPr lang="hu-HU" sz="2300" dirty="0"/>
          </a:p>
          <a:p>
            <a:pPr marL="0" indent="0" algn="just">
              <a:buNone/>
            </a:pPr>
            <a:endParaRPr lang="hu-HU" sz="2300" dirty="0"/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82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800" b="1" kern="0" dirty="0">
                <a:solidFill>
                  <a:prstClr val="white"/>
                </a:solidFill>
              </a:rPr>
              <a:t>Erdőtelepítés - Fásítás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u-HU" sz="3600" b="1" dirty="0"/>
              <a:t>VP5- 8.1.1-16 Erdősítés támogatása</a:t>
            </a:r>
          </a:p>
          <a:p>
            <a:pPr marL="0" indent="0">
              <a:buNone/>
            </a:pPr>
            <a:r>
              <a:rPr lang="hu-HU" dirty="0"/>
              <a:t> </a:t>
            </a:r>
          </a:p>
          <a:p>
            <a:pPr marL="0" indent="0" algn="just">
              <a:buNone/>
            </a:pPr>
            <a:r>
              <a:rPr lang="hu-HU" sz="3300" b="1" dirty="0"/>
              <a:t>A felhívás célja </a:t>
            </a:r>
            <a:r>
              <a:rPr lang="hu-HU" sz="3300" dirty="0"/>
              <a:t>a klímaváltozás hatásainak csökkentése, a szél és vízerózió elleni védekezés, valamint a faanyag, mint környezetbarát nyersanyag és megújuló energiaforrás iránti növekvő igény kielégítése érdekében az erdőterület növelése.</a:t>
            </a:r>
          </a:p>
          <a:p>
            <a:pPr marL="0" indent="0" algn="just">
              <a:buNone/>
            </a:pPr>
            <a:endParaRPr lang="hu-HU" sz="3300" dirty="0"/>
          </a:p>
          <a:p>
            <a:r>
              <a:rPr lang="hu-HU" sz="3300" dirty="0"/>
              <a:t>A felhívás keretösszege: 38,84 Mrd Ft</a:t>
            </a:r>
          </a:p>
          <a:p>
            <a:r>
              <a:rPr lang="hu-HU" sz="3300" dirty="0"/>
              <a:t>Eddig kifizetett összeg:  12,71 Mrd Ft</a:t>
            </a:r>
          </a:p>
          <a:p>
            <a:r>
              <a:rPr lang="hu-HU" sz="3300" dirty="0"/>
              <a:t>Támogatott terület eddig: 4966 ha</a:t>
            </a:r>
          </a:p>
          <a:p>
            <a:r>
              <a:rPr lang="hu-HU" sz="3300" dirty="0"/>
              <a:t>További, beadott kérelmek: 1168,6 ha</a:t>
            </a:r>
          </a:p>
          <a:p>
            <a:pPr marL="0" indent="0">
              <a:buNone/>
            </a:pPr>
            <a:endParaRPr lang="hu-HU" sz="3100" dirty="0"/>
          </a:p>
          <a:p>
            <a:pPr marL="0" indent="0">
              <a:buNone/>
            </a:pPr>
            <a:r>
              <a:rPr lang="hu-HU" sz="3300" dirty="0"/>
              <a:t>2021. 06.30-ig pályázható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48962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hu-HU" sz="2300" b="1" dirty="0"/>
              <a:t>VP5-8.2.1-16 Agrár-erdészeti rendszerek létrehozása 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2200" b="1" dirty="0"/>
          </a:p>
          <a:p>
            <a:pPr marL="0" indent="0" algn="just">
              <a:spcBef>
                <a:spcPts val="0"/>
              </a:spcBef>
              <a:buNone/>
            </a:pPr>
            <a:r>
              <a:rPr lang="hu-HU" sz="2200" b="1" dirty="0"/>
              <a:t>A felhívás célja </a:t>
            </a:r>
            <a:r>
              <a:rPr lang="hu-HU" sz="2200" dirty="0"/>
              <a:t>a fásítás, mezővédő erdősávok rendszerének kialakítása, fás legelők területének növelése a jelenlegi erdőzónában és az alföldi erdőssztyepp területeken, hozzájárulva a mezőgazdasági és az állattenyésztési termelékenység növeléséhez.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2500" dirty="0"/>
          </a:p>
          <a:p>
            <a:r>
              <a:rPr lang="hu-HU" sz="2500" dirty="0"/>
              <a:t>A felhívás keretösszege: 1,76  Mrd Ft</a:t>
            </a:r>
          </a:p>
          <a:p>
            <a:r>
              <a:rPr lang="hu-HU" sz="2500" dirty="0"/>
              <a:t>Bent lévő igény: 0,44 Mrd Ft</a:t>
            </a:r>
          </a:p>
          <a:p>
            <a:r>
              <a:rPr lang="hu-HU" sz="2500" dirty="0"/>
              <a:t>Támogatott terület eddig: 111,83 ha</a:t>
            </a:r>
          </a:p>
          <a:p>
            <a:r>
              <a:rPr lang="hu-HU" sz="2500" dirty="0"/>
              <a:t>További, beadott kérelmek: 1247 ha</a:t>
            </a:r>
          </a:p>
          <a:p>
            <a:endParaRPr lang="hu-HU" sz="2300" dirty="0"/>
          </a:p>
          <a:p>
            <a:pPr marL="0" indent="0">
              <a:buNone/>
            </a:pPr>
            <a:r>
              <a:rPr lang="hu-HU" sz="2300" dirty="0"/>
              <a:t>Lezárult 2019.01.16-án.</a:t>
            </a:r>
            <a:endParaRPr lang="hu-HU" sz="2500" b="1" dirty="0"/>
          </a:p>
        </p:txBody>
      </p:sp>
    </p:spTree>
    <p:extLst>
      <p:ext uri="{BB962C8B-B14F-4D97-AF65-F5344CB8AC3E}">
        <p14:creationId xmlns:p14="http://schemas.microsoft.com/office/powerpoint/2010/main" val="3157310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hu-HU" sz="2800" b="1" dirty="0">
                <a:solidFill>
                  <a:schemeClr val="bg1"/>
                </a:solidFill>
              </a:rPr>
              <a:t>Az új „zöld struktúra” a Bizottság tervei szerint</a:t>
            </a:r>
          </a:p>
        </p:txBody>
      </p:sp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5072"/>
          </a:xfrm>
        </p:spPr>
      </p:pic>
    </p:spTree>
    <p:extLst>
      <p:ext uri="{BB962C8B-B14F-4D97-AF65-F5344CB8AC3E}">
        <p14:creationId xmlns:p14="http://schemas.microsoft.com/office/powerpoint/2010/main" val="3540599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Tartalom helye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242826"/>
            <a:ext cx="7605218" cy="5533355"/>
          </a:xfr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</p:spPr>
        <p:txBody>
          <a:bodyPr>
            <a:normAutofit/>
          </a:bodyPr>
          <a:lstStyle/>
          <a:p>
            <a:r>
              <a:rPr lang="hu-HU" sz="2800" b="1" dirty="0">
                <a:solidFill>
                  <a:schemeClr val="bg1"/>
                </a:solidFill>
              </a:rPr>
              <a:t>A vidékfejlesztés tervezett célkitűzései</a:t>
            </a:r>
          </a:p>
        </p:txBody>
      </p:sp>
      <p:sp>
        <p:nvSpPr>
          <p:cNvPr id="18" name="Cím 1"/>
          <p:cNvSpPr txBox="1">
            <a:spLocks/>
          </p:cNvSpPr>
          <p:nvPr/>
        </p:nvSpPr>
        <p:spPr>
          <a:xfrm>
            <a:off x="3851920" y="1616968"/>
            <a:ext cx="1565176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1600" dirty="0">
                <a:solidFill>
                  <a:schemeClr val="tx1"/>
                </a:solidFill>
              </a:rPr>
              <a:t>Különböző irányelveknek megfelelő gazdálkodás</a:t>
            </a:r>
          </a:p>
        </p:txBody>
      </p:sp>
      <p:sp>
        <p:nvSpPr>
          <p:cNvPr id="19" name="Cím 1"/>
          <p:cNvSpPr txBox="1">
            <a:spLocks/>
          </p:cNvSpPr>
          <p:nvPr/>
        </p:nvSpPr>
        <p:spPr>
          <a:xfrm>
            <a:off x="3381028" y="3471168"/>
            <a:ext cx="250696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1400" dirty="0">
                <a:solidFill>
                  <a:schemeClr val="tx1"/>
                </a:solidFill>
              </a:rPr>
              <a:t>8 EU által meghatározott célkitűzés, beavatkozási terület</a:t>
            </a:r>
          </a:p>
        </p:txBody>
      </p:sp>
      <p:sp>
        <p:nvSpPr>
          <p:cNvPr id="20" name="Cím 1"/>
          <p:cNvSpPr txBox="1">
            <a:spLocks/>
          </p:cNvSpPr>
          <p:nvPr/>
        </p:nvSpPr>
        <p:spPr>
          <a:xfrm>
            <a:off x="5580112" y="2196852"/>
            <a:ext cx="1565176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1600" dirty="0">
                <a:solidFill>
                  <a:schemeClr val="tx1"/>
                </a:solidFill>
              </a:rPr>
              <a:t>Természeti hátránnyal érintett területek</a:t>
            </a:r>
          </a:p>
        </p:txBody>
      </p:sp>
      <p:sp>
        <p:nvSpPr>
          <p:cNvPr id="21" name="Cím 1"/>
          <p:cNvSpPr txBox="1">
            <a:spLocks/>
          </p:cNvSpPr>
          <p:nvPr/>
        </p:nvSpPr>
        <p:spPr>
          <a:xfrm>
            <a:off x="6228184" y="3356868"/>
            <a:ext cx="216024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1400" dirty="0">
                <a:solidFill>
                  <a:schemeClr val="tx1"/>
                </a:solidFill>
              </a:rPr>
              <a:t>Agrár-környezetgazdálkodá</a:t>
            </a:r>
            <a:r>
              <a:rPr lang="hu-HU" sz="16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" name="Cím 1"/>
          <p:cNvSpPr txBox="1">
            <a:spLocks/>
          </p:cNvSpPr>
          <p:nvPr/>
        </p:nvSpPr>
        <p:spPr>
          <a:xfrm>
            <a:off x="5602932" y="4949552"/>
            <a:ext cx="1565176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1600" dirty="0">
                <a:solidFill>
                  <a:schemeClr val="tx1"/>
                </a:solidFill>
              </a:rPr>
              <a:t>Beruházások</a:t>
            </a:r>
          </a:p>
        </p:txBody>
      </p:sp>
      <p:sp>
        <p:nvSpPr>
          <p:cNvPr id="23" name="Cím 1"/>
          <p:cNvSpPr txBox="1">
            <a:spLocks/>
          </p:cNvSpPr>
          <p:nvPr/>
        </p:nvSpPr>
        <p:spPr>
          <a:xfrm>
            <a:off x="3851920" y="5525616"/>
            <a:ext cx="1565176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1600" dirty="0">
                <a:solidFill>
                  <a:schemeClr val="tx1"/>
                </a:solidFill>
              </a:rPr>
              <a:t>Együttműködés</a:t>
            </a:r>
          </a:p>
        </p:txBody>
      </p:sp>
      <p:sp>
        <p:nvSpPr>
          <p:cNvPr id="24" name="Cím 1"/>
          <p:cNvSpPr txBox="1">
            <a:spLocks/>
          </p:cNvSpPr>
          <p:nvPr/>
        </p:nvSpPr>
        <p:spPr>
          <a:xfrm>
            <a:off x="2123728" y="4971504"/>
            <a:ext cx="1565176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1600" dirty="0">
                <a:solidFill>
                  <a:schemeClr val="tx1"/>
                </a:solidFill>
              </a:rPr>
              <a:t>Kockázatkezelés</a:t>
            </a:r>
          </a:p>
        </p:txBody>
      </p:sp>
      <p:sp>
        <p:nvSpPr>
          <p:cNvPr id="25" name="Cím 1"/>
          <p:cNvSpPr txBox="1">
            <a:spLocks/>
          </p:cNvSpPr>
          <p:nvPr/>
        </p:nvSpPr>
        <p:spPr>
          <a:xfrm>
            <a:off x="1288356" y="3582020"/>
            <a:ext cx="1565176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1600" dirty="0">
                <a:solidFill>
                  <a:schemeClr val="tx1"/>
                </a:solidFill>
              </a:rPr>
              <a:t>Fiatal gazdák támogatása</a:t>
            </a:r>
          </a:p>
        </p:txBody>
      </p:sp>
      <p:sp>
        <p:nvSpPr>
          <p:cNvPr id="26" name="Cím 1"/>
          <p:cNvSpPr txBox="1">
            <a:spLocks/>
          </p:cNvSpPr>
          <p:nvPr/>
        </p:nvSpPr>
        <p:spPr>
          <a:xfrm>
            <a:off x="2070944" y="2226072"/>
            <a:ext cx="1565176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1600" dirty="0">
                <a:solidFill>
                  <a:schemeClr val="tx1"/>
                </a:solidFill>
              </a:rPr>
              <a:t>Tudásátadás és információcsere</a:t>
            </a:r>
          </a:p>
        </p:txBody>
      </p:sp>
    </p:spTree>
    <p:extLst>
      <p:ext uri="{BB962C8B-B14F-4D97-AF65-F5344CB8AC3E}">
        <p14:creationId xmlns:p14="http://schemas.microsoft.com/office/powerpoint/2010/main" val="3920678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10510"/>
            <a:ext cx="8784976" cy="1143000"/>
          </a:xfrm>
        </p:spPr>
        <p:txBody>
          <a:bodyPr>
            <a:normAutofit/>
          </a:bodyPr>
          <a:lstStyle/>
          <a:p>
            <a:r>
              <a:rPr lang="hu-HU" sz="2800" b="1" dirty="0">
                <a:solidFill>
                  <a:schemeClr val="bg1"/>
                </a:solidFill>
              </a:rPr>
              <a:t>Magyar érdekek a vidékfejlesztésben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hu-HU" dirty="0"/>
              <a:t>A vidékfejlesztési programon belül továbbra is biztosítani kell a </a:t>
            </a:r>
            <a:r>
              <a:rPr lang="hu-HU" b="1" dirty="0"/>
              <a:t>vissza nem térítendő támogatások </a:t>
            </a:r>
            <a:r>
              <a:rPr lang="hu-HU" dirty="0"/>
              <a:t>túlsúlyát.</a:t>
            </a:r>
          </a:p>
          <a:p>
            <a:pPr algn="just"/>
            <a:r>
              <a:rPr lang="hu-HU" dirty="0"/>
              <a:t>A </a:t>
            </a:r>
            <a:r>
              <a:rPr lang="hu-HU" b="1" dirty="0"/>
              <a:t>jelenlegi támogatás intenzitások fenntartása </a:t>
            </a:r>
            <a:r>
              <a:rPr lang="hu-HU" dirty="0"/>
              <a:t>szükséges.</a:t>
            </a:r>
          </a:p>
          <a:p>
            <a:pPr algn="just"/>
            <a:r>
              <a:rPr lang="hu-HU" dirty="0"/>
              <a:t>A vidékfejlesztési források felhasználása során a célok tekintetében a jelenlegi </a:t>
            </a:r>
            <a:r>
              <a:rPr lang="hu-HU" b="1" dirty="0"/>
              <a:t>tagállami rugalmasságot </a:t>
            </a:r>
            <a:r>
              <a:rPr lang="hu-HU" dirty="0"/>
              <a:t>fenn kell tartani.</a:t>
            </a:r>
          </a:p>
          <a:p>
            <a:pPr algn="just"/>
            <a:r>
              <a:rPr lang="hu-HU" dirty="0"/>
              <a:t>A </a:t>
            </a:r>
            <a:r>
              <a:rPr lang="hu-HU" b="1" dirty="0"/>
              <a:t>beruházási támogatások </a:t>
            </a:r>
            <a:r>
              <a:rPr lang="hu-HU" dirty="0"/>
              <a:t>továbbra is hangsúlyosan jelenjenek meg a vidékfejlesztési támogatások között. </a:t>
            </a:r>
          </a:p>
          <a:p>
            <a:pPr algn="just"/>
            <a:r>
              <a:rPr lang="hu-HU" b="1" dirty="0"/>
              <a:t>Az öntözésre vonatkozó szabályok enyhítése.</a:t>
            </a:r>
          </a:p>
          <a:p>
            <a:pPr algn="just"/>
            <a:r>
              <a:rPr lang="hu-HU" dirty="0"/>
              <a:t>A pénzügyi eszközök és jövedelemstabilizáció ne kötelező, hanem a tagállamok által választható elem legyen.</a:t>
            </a:r>
          </a:p>
          <a:p>
            <a:pPr algn="just"/>
            <a:r>
              <a:rPr lang="hu-HU" dirty="0"/>
              <a:t>Magyarország számára prioritás</a:t>
            </a:r>
            <a:r>
              <a:rPr lang="hu-HU" b="1" dirty="0"/>
              <a:t>, hogy a vidékfejlesztésre fordítható források ne csökkenjenek.</a:t>
            </a:r>
          </a:p>
          <a:p>
            <a:pPr algn="just"/>
            <a:r>
              <a:rPr lang="hu-HU" dirty="0"/>
              <a:t>A beruházási támogatások esetén </a:t>
            </a:r>
            <a:r>
              <a:rPr lang="hu-HU" b="1" dirty="0"/>
              <a:t>a biztosítékmentes előlegigénylés lehetőségének megteremetése.</a:t>
            </a:r>
          </a:p>
        </p:txBody>
      </p:sp>
    </p:spTree>
    <p:extLst>
      <p:ext uri="{BB962C8B-B14F-4D97-AF65-F5344CB8AC3E}">
        <p14:creationId xmlns:p14="http://schemas.microsoft.com/office/powerpoint/2010/main" val="2387496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nn-NO" sz="2800" b="1" dirty="0">
                <a:solidFill>
                  <a:schemeClr val="bg1"/>
                </a:solidFill>
              </a:rPr>
              <a:t>A KAP reform további menetrendje</a:t>
            </a:r>
            <a:endParaRPr lang="hu-HU" sz="2800" b="1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hu-HU" dirty="0"/>
              <a:t>2019 év I. félév: munkacsoporti és SCA üléseken tárgyalják a javaslatokat.</a:t>
            </a:r>
          </a:p>
          <a:p>
            <a:pPr algn="just"/>
            <a:r>
              <a:rPr lang="hu-HU" dirty="0"/>
              <a:t>2019 tavasz: EP választások.</a:t>
            </a:r>
          </a:p>
          <a:p>
            <a:pPr algn="just"/>
            <a:r>
              <a:rPr lang="hu-HU" dirty="0"/>
              <a:t>A KAP reform kapcsán a Román elnökség célja a részleges általános megközelítés elérése az I. félév végére.</a:t>
            </a:r>
          </a:p>
          <a:p>
            <a:pPr algn="just"/>
            <a:r>
              <a:rPr lang="hu-HU" dirty="0"/>
              <a:t>MFF megállapodás legkorábban 2019 őszén várható.</a:t>
            </a:r>
          </a:p>
          <a:p>
            <a:pPr algn="just"/>
            <a:r>
              <a:rPr lang="hu-HU" dirty="0"/>
              <a:t>Az ágazati jogszabályok (így a stratégiai terv rendelet is) az MFF megállapodás után fogadhatók el.</a:t>
            </a:r>
          </a:p>
          <a:p>
            <a:pPr algn="just"/>
            <a:r>
              <a:rPr lang="hu-HU" dirty="0"/>
              <a:t>2021. január 1.: új költségvetési ciklus indulása, vagy szükség esetén átmeneti év.</a:t>
            </a:r>
          </a:p>
        </p:txBody>
      </p:sp>
    </p:spTree>
    <p:extLst>
      <p:ext uri="{BB962C8B-B14F-4D97-AF65-F5344CB8AC3E}">
        <p14:creationId xmlns:p14="http://schemas.microsoft.com/office/powerpoint/2010/main" val="2524891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6273428"/>
          </a:xfrm>
          <a:prstGeom prst="rect">
            <a:avLst/>
          </a:prstGeom>
        </p:spPr>
      </p:pic>
      <p:sp>
        <p:nvSpPr>
          <p:cNvPr id="7" name="Cím 1"/>
          <p:cNvSpPr>
            <a:spLocks noGrp="1"/>
          </p:cNvSpPr>
          <p:nvPr/>
        </p:nvSpPr>
        <p:spPr>
          <a:xfrm>
            <a:off x="457200" y="491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b="1" dirty="0">
                <a:solidFill>
                  <a:schemeClr val="bg1"/>
                </a:solidFill>
              </a:rPr>
              <a:t>Köszönöm megtisztelő figyelmüket!</a:t>
            </a:r>
          </a:p>
        </p:txBody>
      </p:sp>
    </p:spTree>
    <p:extLst>
      <p:ext uri="{BB962C8B-B14F-4D97-AF65-F5344CB8AC3E}">
        <p14:creationId xmlns:p14="http://schemas.microsoft.com/office/powerpoint/2010/main" val="2119347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/>
          <p:cNvSpPr/>
          <p:nvPr/>
        </p:nvSpPr>
        <p:spPr>
          <a:xfrm>
            <a:off x="683568" y="188640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hu-HU" sz="2800" b="1" spc="-1" dirty="0">
                <a:solidFill>
                  <a:srgbClr val="FFFFFF"/>
                </a:solidFill>
              </a:rPr>
              <a:t>A Vidékfejlesztési Program végrehajtása </a:t>
            </a:r>
            <a:endParaRPr lang="hu-HU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hu-HU" sz="2800" b="1" spc="-1" dirty="0">
                <a:solidFill>
                  <a:srgbClr val="FFFFFF"/>
                </a:solidFill>
              </a:rPr>
              <a:t>2019. május 24.</a:t>
            </a:r>
            <a:endParaRPr lang="hu-HU" sz="2800" spc="-1" dirty="0">
              <a:latin typeface="Arial"/>
            </a:endParaRPr>
          </a:p>
        </p:txBody>
      </p:sp>
      <p:graphicFrame>
        <p:nvGraphicFramePr>
          <p:cNvPr id="11" name="Table 1"/>
          <p:cNvGraphicFramePr/>
          <p:nvPr>
            <p:extLst>
              <p:ext uri="{D42A27DB-BD31-4B8C-83A1-F6EECF244321}">
                <p14:modId xmlns:p14="http://schemas.microsoft.com/office/powerpoint/2010/main" val="2353309838"/>
              </p:ext>
            </p:extLst>
          </p:nvPr>
        </p:nvGraphicFramePr>
        <p:xfrm>
          <a:off x="179512" y="1628799"/>
          <a:ext cx="8856860" cy="3593368"/>
        </p:xfrm>
        <a:graphic>
          <a:graphicData uri="http://schemas.openxmlformats.org/drawingml/2006/table">
            <a:tbl>
              <a:tblPr/>
              <a:tblGrid>
                <a:gridCol w="2901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0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9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35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226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1" strike="noStrike" spc="-1" dirty="0">
                          <a:solidFill>
                            <a:schemeClr val="bg1"/>
                          </a:solidFill>
                          <a:latin typeface="Calibri"/>
                        </a:rPr>
                        <a:t>Megjelent pályázatok</a:t>
                      </a:r>
                      <a:endParaRPr lang="hu-HU" sz="1800" b="0" strike="noStrike" spc="-1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87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Állapot</a:t>
                      </a:r>
                      <a:endParaRPr lang="hu-HU" sz="1800" b="0" strike="noStrike" spc="-1" dirty="0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db</a:t>
                      </a:r>
                      <a:endParaRPr lang="hu-HU" sz="1800" b="0" strike="noStrike" spc="-1" dirty="0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Meghirdetett keretösszeg </a:t>
                      </a:r>
                      <a:endParaRPr lang="hu-HU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(Mrd Ft) </a:t>
                      </a:r>
                      <a:endParaRPr lang="hu-HU" sz="1800" b="0" strike="noStrike" spc="-1" dirty="0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Aránya a VP-hez képest </a:t>
                      </a:r>
                      <a:endParaRPr lang="hu-HU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1" u="sng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VP keret : 1300 Mrd Ft</a:t>
                      </a:r>
                      <a:endParaRPr lang="hu-HU" sz="1800" b="0" u="sng" strike="noStrike" spc="-1" dirty="0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92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hu-HU" sz="1800" b="1" i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Megjelent pályázat</a:t>
                      </a:r>
                      <a:endParaRPr lang="hu-HU" sz="1800" b="1" i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0" strike="noStrike" spc="-1" dirty="0">
                          <a:solidFill>
                            <a:srgbClr val="000000"/>
                          </a:solidFill>
                          <a:latin typeface="+mj-lt"/>
                        </a:rPr>
                        <a:t>74</a:t>
                      </a:r>
                      <a:endParaRPr lang="hu-HU" sz="1800" b="0" strike="noStrike" spc="-1" dirty="0">
                        <a:latin typeface="+mj-lt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1 571</a:t>
                      </a:r>
                      <a:endParaRPr lang="hu-H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118 %</a:t>
                      </a:r>
                      <a:endParaRPr lang="hu-H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9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hu-HU" sz="1400" b="1" i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Ebből:</a:t>
                      </a:r>
                      <a:endParaRPr lang="hu-HU" sz="1400" b="0" i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endParaRPr lang="hu-HU" sz="1800" dirty="0">
                        <a:latin typeface="+mj-lt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600" b="0" i="1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Lezárt pályázat</a:t>
                      </a:r>
                      <a:endParaRPr lang="hu-HU" sz="1600" b="0" i="1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0" strike="noStrike" spc="-1" dirty="0">
                          <a:latin typeface="+mj-lt"/>
                        </a:rPr>
                        <a:t>62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0" strike="noStrike" spc="-1" dirty="0">
                          <a:latin typeface="+mj-lt"/>
                        </a:rPr>
                        <a:t>1 376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0" strike="noStrike" spc="-1" dirty="0">
                          <a:solidFill>
                            <a:srgbClr val="000000"/>
                          </a:solidFill>
                          <a:latin typeface="+mj-lt"/>
                        </a:rPr>
                        <a:t>103%</a:t>
                      </a:r>
                      <a:endParaRPr lang="hu-HU" sz="1800" b="0" strike="noStrike" spc="-1" dirty="0">
                        <a:latin typeface="+mj-lt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2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600" b="0" i="1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Nyitott pályázat</a:t>
                      </a:r>
                      <a:endParaRPr lang="hu-HU" sz="1600" b="0" i="1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0" strike="noStrike" spc="-1" dirty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  <a:endParaRPr lang="hu-HU" sz="1800" b="0" strike="noStrike" spc="-1" dirty="0">
                        <a:latin typeface="+mj-lt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0" strike="noStrike" spc="-1" dirty="0">
                          <a:solidFill>
                            <a:srgbClr val="000000"/>
                          </a:solidFill>
                          <a:latin typeface="+mj-lt"/>
                        </a:rPr>
                        <a:t>    195</a:t>
                      </a:r>
                      <a:endParaRPr lang="hu-HU" sz="1800" b="0" strike="noStrike" spc="-1" dirty="0">
                        <a:latin typeface="+mj-lt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1800" b="0" strike="noStrike" spc="-1" dirty="0">
                          <a:latin typeface="+mj-lt"/>
                        </a:rPr>
                        <a:t>  15%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923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hu-HU" sz="1800" b="1" i="0" strike="noStrike" spc="-1" dirty="0">
                          <a:latin typeface="+mn-lt"/>
                        </a:rPr>
                        <a:t>Kötelezettségvállalás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hu-HU" sz="18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hu-HU" sz="1800" b="0" strike="noStrike" kern="1200" spc="-1" dirty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+mn-cs"/>
                        </a:rPr>
                        <a:t>1 307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hu-HU" sz="1800" b="0" strike="noStrike" kern="1200" spc="-1" dirty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+mn-cs"/>
                        </a:rPr>
                        <a:t>98,1%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923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hu-HU" sz="1800" b="1" i="0" strike="noStrike" spc="-1" dirty="0">
                          <a:latin typeface="+mn-lt"/>
                        </a:rPr>
                        <a:t>Kifizetett támogatások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hu-HU" sz="18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hu-HU" sz="1800" b="0" strike="noStrike" kern="1200" spc="-1" dirty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+mn-cs"/>
                        </a:rPr>
                        <a:t>     452,5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hu-HU" sz="1800" b="0" strike="noStrike" kern="1200" spc="-1" dirty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+mn-cs"/>
                        </a:rPr>
                        <a:t> 34 %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6858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22"/>
            <a:ext cx="6660232" cy="682652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661" y="5805264"/>
            <a:ext cx="2603500" cy="964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332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366073"/>
            <a:ext cx="8147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800" b="1" dirty="0">
                <a:solidFill>
                  <a:prstClr val="white"/>
                </a:solidFill>
                <a:latin typeface="Calibri" panose="020F0502020204030204" pitchFamily="34" charset="0"/>
              </a:rPr>
              <a:t>Beadott támogatási kérelmek (2019.05.24.)</a:t>
            </a:r>
          </a:p>
        </p:txBody>
      </p:sp>
      <p:graphicFrame>
        <p:nvGraphicFramePr>
          <p:cNvPr id="5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010282"/>
              </p:ext>
            </p:extLst>
          </p:nvPr>
        </p:nvGraphicFramePr>
        <p:xfrm>
          <a:off x="251520" y="1196752"/>
          <a:ext cx="8435280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408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1043608" y="157863"/>
            <a:ext cx="6933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800" b="1" dirty="0">
                <a:solidFill>
                  <a:prstClr val="white"/>
                </a:solidFill>
                <a:latin typeface="Calibri" panose="020F0502020204030204" pitchFamily="34" charset="0"/>
              </a:rPr>
              <a:t>Az erdészeti források alakulása</a:t>
            </a:r>
          </a:p>
        </p:txBody>
      </p:sp>
      <p:graphicFrame>
        <p:nvGraphicFramePr>
          <p:cNvPr id="5" name="Tartalom hely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5923159"/>
              </p:ext>
            </p:extLst>
          </p:nvPr>
        </p:nvGraphicFramePr>
        <p:xfrm>
          <a:off x="179512" y="1340768"/>
          <a:ext cx="8712967" cy="5267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4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46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51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77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54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79344">
                <a:tc>
                  <a:txBody>
                    <a:bodyPr/>
                    <a:lstStyle/>
                    <a:p>
                      <a:pPr algn="ctr"/>
                      <a:r>
                        <a:rPr lang="hu-HU" sz="1300" b="1" dirty="0">
                          <a:solidFill>
                            <a:schemeClr val="tx1"/>
                          </a:solidFill>
                          <a:latin typeface="+mj-lt"/>
                        </a:rPr>
                        <a:t>Megnevezés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Hatályos ÉFK szerinti forrás </a:t>
                      </a:r>
                      <a:b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(Mrd</a:t>
                      </a:r>
                      <a:r>
                        <a:rPr lang="hu-HU" sz="13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Ft)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VP 6. szerinti forrás (Mrd Ft)</a:t>
                      </a:r>
                    </a:p>
                    <a:p>
                      <a:pPr algn="ctr" fontAlgn="ctr"/>
                      <a:endParaRPr lang="hu-HU" sz="13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300" b="1" dirty="0">
                          <a:solidFill>
                            <a:schemeClr val="tx1"/>
                          </a:solidFill>
                        </a:rPr>
                        <a:t>Köt. vállalás +</a:t>
                      </a:r>
                      <a:r>
                        <a:rPr lang="hu-HU" sz="1300" b="1" baseline="0" dirty="0">
                          <a:solidFill>
                            <a:schemeClr val="tx1"/>
                          </a:solidFill>
                        </a:rPr>
                        <a:t> kifizetett  determináció</a:t>
                      </a:r>
                      <a:endParaRPr lang="hu-HU" sz="13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hu-HU" sz="1300" b="1" dirty="0">
                          <a:solidFill>
                            <a:schemeClr val="tx1"/>
                          </a:solidFill>
                        </a:rPr>
                        <a:t>(Mrd Ft)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300" b="1" dirty="0">
                          <a:solidFill>
                            <a:schemeClr val="tx1"/>
                          </a:solidFill>
                        </a:rPr>
                        <a:t>Felhasználható forrás</a:t>
                      </a:r>
                    </a:p>
                    <a:p>
                      <a:pPr algn="ctr"/>
                      <a:r>
                        <a:rPr lang="hu-HU" sz="1300" b="1" dirty="0">
                          <a:solidFill>
                            <a:schemeClr val="tx1"/>
                          </a:solidFill>
                        </a:rPr>
                        <a:t>(Mrd Ft)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300" b="1" dirty="0">
                          <a:solidFill>
                            <a:schemeClr val="tx1"/>
                          </a:solidFill>
                        </a:rPr>
                        <a:t>PF státusz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990">
                <a:tc>
                  <a:txBody>
                    <a:bodyPr/>
                    <a:lstStyle/>
                    <a:p>
                      <a:pPr marL="36000" lvl="1" algn="l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8.1.1 Erdősítés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38,84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39,83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20,37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19,46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Nyitva (</a:t>
                      </a:r>
                      <a:r>
                        <a:rPr lang="hu-HU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2021.06.30-ig)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4922">
                <a:tc>
                  <a:txBody>
                    <a:bodyPr/>
                    <a:lstStyle/>
                    <a:p>
                      <a:pPr marL="36000" lvl="1" algn="l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8.2.1  Agrár-erdészeti </a:t>
                      </a:r>
                      <a:r>
                        <a:rPr lang="hu-HU" sz="13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rendsz</a:t>
                      </a:r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1,76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0,11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1,70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Lezárult (2019.01.16-án)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0024">
                <a:tc>
                  <a:txBody>
                    <a:bodyPr/>
                    <a:lstStyle/>
                    <a:p>
                      <a:pPr marL="36000" lvl="1" algn="l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8.3.1 Erdészeti potenciál-megelőzés</a:t>
                      </a:r>
                    </a:p>
                    <a:p>
                      <a:pPr marL="36000" lvl="1" algn="l" fontAlgn="ctr"/>
                      <a:endParaRPr lang="hu-HU" sz="13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5,74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0,18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0,23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Lezárult</a:t>
                      </a:r>
                    </a:p>
                    <a:p>
                      <a:pPr algn="ctr" fontAlgn="ctr"/>
                      <a:r>
                        <a:rPr lang="hu-HU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hu-HU" sz="12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2019.04.03-án)</a:t>
                      </a:r>
                      <a:endParaRPr lang="hu-HU" sz="12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6261">
                <a:tc>
                  <a:txBody>
                    <a:bodyPr/>
                    <a:lstStyle/>
                    <a:p>
                      <a:pPr marL="36000" lvl="1" algn="l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8.4.1 Erdészeti potenciál-helyreállítás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6,28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2,97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1,91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1,06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Nyitva</a:t>
                      </a:r>
                    </a:p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(2021 EK benyújtási időszak)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4987">
                <a:tc>
                  <a:txBody>
                    <a:bodyPr/>
                    <a:lstStyle/>
                    <a:p>
                      <a:pPr marL="36000" lvl="1" algn="l" fontAlgn="ctr">
                        <a:spcBef>
                          <a:spcPts val="1200"/>
                        </a:spcBef>
                      </a:pPr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8.5.1 Erdőszerkezet átalakítás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4,70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7,95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4,12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3,83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Nyitva (2021.12.31.)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1873">
                <a:tc>
                  <a:txBody>
                    <a:bodyPr/>
                    <a:lstStyle/>
                    <a:p>
                      <a:pPr marL="0" lvl="1" algn="l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8.6.2 Fiatal erdők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2,71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2,79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1,27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1,52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Lezárult (2019.03.04-én)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438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395536" y="33227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800" b="1" dirty="0">
                <a:solidFill>
                  <a:prstClr val="white"/>
                </a:solidFill>
                <a:latin typeface="Calibri" panose="020F0502020204030204" pitchFamily="34" charset="0"/>
              </a:rPr>
              <a:t>Az erdészeti források alakulása</a:t>
            </a:r>
          </a:p>
        </p:txBody>
      </p:sp>
      <p:graphicFrame>
        <p:nvGraphicFramePr>
          <p:cNvPr id="7" name="Tartalom hely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9086447"/>
              </p:ext>
            </p:extLst>
          </p:nvPr>
        </p:nvGraphicFramePr>
        <p:xfrm>
          <a:off x="251520" y="1196752"/>
          <a:ext cx="8712967" cy="5522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8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88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1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6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Megnevezés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Hatályos</a:t>
                      </a:r>
                      <a:r>
                        <a:rPr lang="hu-HU" sz="14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ÉFK szerinti forrás</a:t>
                      </a: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</a:t>
                      </a:r>
                      <a:b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(Mrd  Ft)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VP 6. </a:t>
                      </a:r>
                      <a:b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szerinti forrás</a:t>
                      </a:r>
                      <a:b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(Mrd Ft)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>
                          <a:solidFill>
                            <a:schemeClr val="tx1"/>
                          </a:solidFill>
                        </a:rPr>
                        <a:t>Köt. vállalás +</a:t>
                      </a:r>
                      <a:r>
                        <a:rPr lang="hu-HU" sz="1400" b="1" baseline="0" dirty="0">
                          <a:solidFill>
                            <a:schemeClr val="tx1"/>
                          </a:solidFill>
                        </a:rPr>
                        <a:t> kifizetett  determináció</a:t>
                      </a:r>
                      <a:endParaRPr lang="hu-H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hu-HU" sz="1400" b="1" dirty="0">
                          <a:solidFill>
                            <a:schemeClr val="tx1"/>
                          </a:solidFill>
                        </a:rPr>
                        <a:t>(Mrd Ft)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>
                          <a:solidFill>
                            <a:schemeClr val="tx1"/>
                          </a:solidFill>
                        </a:rPr>
                        <a:t>Felhasználható forrás </a:t>
                      </a:r>
                    </a:p>
                    <a:p>
                      <a:pPr algn="ctr"/>
                      <a:r>
                        <a:rPr lang="hu-HU" sz="1400" b="1" dirty="0">
                          <a:solidFill>
                            <a:schemeClr val="tx1"/>
                          </a:solidFill>
                        </a:rPr>
                        <a:t>(Mrd Ft)</a:t>
                      </a:r>
                    </a:p>
                    <a:p>
                      <a:pPr algn="ctr"/>
                      <a:endParaRPr lang="hu-HU" sz="14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PF státusz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6875">
                <a:tc>
                  <a:txBody>
                    <a:bodyPr/>
                    <a:lstStyle/>
                    <a:p>
                      <a:pPr marL="0" lvl="1" algn="l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12.2.1  </a:t>
                      </a:r>
                      <a:r>
                        <a:rPr lang="hu-HU" sz="13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Natura</a:t>
                      </a:r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2000 erdő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17,26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31,97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27,43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4,53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Nyitva </a:t>
                      </a:r>
                    </a:p>
                    <a:p>
                      <a:pPr algn="ctr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(2021</a:t>
                      </a:r>
                      <a:r>
                        <a:rPr lang="hu-HU" sz="13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EK benyújtási időszak</a:t>
                      </a: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456">
                <a:tc>
                  <a:txBody>
                    <a:bodyPr/>
                    <a:lstStyle/>
                    <a:p>
                      <a:pPr marL="0" lvl="1" algn="l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15.1.1  Erdő-környezet védelem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7,10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10,56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8,29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2,27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Lezárult (2019.02.15-én)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617">
                <a:tc>
                  <a:txBody>
                    <a:bodyPr/>
                    <a:lstStyle/>
                    <a:p>
                      <a:pPr marL="0" lvl="1" algn="l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15.2.1.1 Erdészeti genetikai erőforrások megőrzése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1,12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Lezárult (2018.12.31-én)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7921">
                <a:tc>
                  <a:txBody>
                    <a:bodyPr/>
                    <a:lstStyle/>
                    <a:p>
                      <a:pPr marL="0" lvl="1" algn="l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15.2.1.2 Erdészeti genetikai erőforrások fejlesztés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2,24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Lezárult </a:t>
                      </a:r>
                    </a:p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(2019.04.30-án)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7921">
                <a:tc>
                  <a:txBody>
                    <a:bodyPr/>
                    <a:lstStyle/>
                    <a:p>
                      <a:pPr marL="0" lvl="1" algn="l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8.6.1 Erdőgép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5,15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6,33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5,10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Lezárult (2017.12.04-én)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7921">
                <a:tc>
                  <a:txBody>
                    <a:bodyPr/>
                    <a:lstStyle/>
                    <a:p>
                      <a:pPr marL="0" lvl="1" algn="l" fontAlgn="ctr"/>
                      <a:r>
                        <a:rPr lang="hu-HU" sz="13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8.5.2 Erdő-közjólét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1,61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Lezárult (2018.04.13-án)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9908">
                <a:tc>
                  <a:txBody>
                    <a:bodyPr/>
                    <a:lstStyle/>
                    <a:p>
                      <a:pPr marL="180000" algn="l" fontAlgn="ctr">
                        <a:spcBef>
                          <a:spcPts val="0"/>
                        </a:spcBef>
                      </a:pPr>
                      <a:r>
                        <a:rPr lang="hu-HU" sz="16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Erdős intézkedések összesen: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94,51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107,92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8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81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7544" y="426522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u-HU" sz="2800" b="1" dirty="0">
                <a:solidFill>
                  <a:prstClr val="white"/>
                </a:solidFill>
                <a:latin typeface="Calibri" panose="020F0502020204030204" pitchFamily="34" charset="0"/>
              </a:rPr>
              <a:t>Az erdészeti kifizetések alakulása</a:t>
            </a:r>
          </a:p>
        </p:txBody>
      </p:sp>
      <p:graphicFrame>
        <p:nvGraphicFramePr>
          <p:cNvPr id="5" name="Tartalom hely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589451"/>
              </p:ext>
            </p:extLst>
          </p:nvPr>
        </p:nvGraphicFramePr>
        <p:xfrm>
          <a:off x="179512" y="1124744"/>
          <a:ext cx="8784975" cy="5544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4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6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5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0415"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>
                          <a:solidFill>
                            <a:schemeClr val="tx1"/>
                          </a:solidFill>
                          <a:latin typeface="+mj-lt"/>
                        </a:rPr>
                        <a:t>Megnevezés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ÚMVP determináció </a:t>
                      </a:r>
                      <a:b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(Mrd</a:t>
                      </a:r>
                      <a:r>
                        <a:rPr lang="hu-HU" sz="1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Ft)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>
                          <a:solidFill>
                            <a:schemeClr val="tx1"/>
                          </a:solidFill>
                        </a:rPr>
                        <a:t>VP kifizetés</a:t>
                      </a:r>
                    </a:p>
                    <a:p>
                      <a:pPr algn="ctr"/>
                      <a:r>
                        <a:rPr lang="hu-HU" sz="1400" b="1" dirty="0">
                          <a:solidFill>
                            <a:schemeClr val="tx1"/>
                          </a:solidFill>
                        </a:rPr>
                        <a:t>(Mrd Ft)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>
                          <a:solidFill>
                            <a:schemeClr val="tx1"/>
                          </a:solidFill>
                        </a:rPr>
                        <a:t>Összes kifizetés</a:t>
                      </a:r>
                      <a:r>
                        <a:rPr lang="hu-HU" sz="14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hu-HU" sz="1400" b="1" baseline="0" dirty="0">
                          <a:solidFill>
                            <a:schemeClr val="tx1"/>
                          </a:solidFill>
                        </a:rPr>
                        <a:t>2019.05.12-ig</a:t>
                      </a:r>
                    </a:p>
                    <a:p>
                      <a:pPr algn="ctr"/>
                      <a:r>
                        <a:rPr lang="hu-HU" sz="1400" b="1" baseline="0" dirty="0">
                          <a:solidFill>
                            <a:schemeClr val="tx1"/>
                          </a:solidFill>
                        </a:rPr>
                        <a:t>(Mrd Ft)</a:t>
                      </a:r>
                      <a:endParaRPr lang="hu-H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524">
                <a:tc>
                  <a:txBody>
                    <a:bodyPr/>
                    <a:lstStyle/>
                    <a:p>
                      <a:pPr marL="457200" lvl="1" indent="-421200" algn="l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8.1.1 Erdősítés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0447">
                <a:tc>
                  <a:txBody>
                    <a:bodyPr/>
                    <a:lstStyle/>
                    <a:p>
                      <a:pPr marL="457200" lvl="1" indent="-421200" algn="l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8.2.1  Agrár-erdészeti rendszerek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0,01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0,01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891">
                <a:tc>
                  <a:txBody>
                    <a:bodyPr/>
                    <a:lstStyle/>
                    <a:p>
                      <a:pPr marL="457200" lvl="1" indent="-421200" algn="l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8.4.1 Erdészeti potenciál-helyreállítás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0,02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918">
                <a:tc>
                  <a:txBody>
                    <a:bodyPr/>
                    <a:lstStyle/>
                    <a:p>
                      <a:pPr marL="457200" lvl="1" indent="-421200" algn="l" fontAlgn="ctr">
                        <a:spcBef>
                          <a:spcPts val="1200"/>
                        </a:spcBef>
                      </a:pP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8.5.1 Erdőszerkezet átalakítás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4,12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4,12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9404">
                <a:tc>
                  <a:txBody>
                    <a:bodyPr/>
                    <a:lstStyle/>
                    <a:p>
                      <a:pPr marL="457200" marR="0" lvl="1" indent="-4212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8.6.1</a:t>
                      </a:r>
                      <a:r>
                        <a:rPr lang="hu-HU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Erdőgép</a:t>
                      </a:r>
                      <a:endParaRPr lang="hu-H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404">
                <a:tc>
                  <a:txBody>
                    <a:bodyPr/>
                    <a:lstStyle/>
                    <a:p>
                      <a:pPr marL="457200" marR="0" lvl="1" indent="-4212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8.6.2 Fiatal erdők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6376">
                <a:tc>
                  <a:txBody>
                    <a:bodyPr/>
                    <a:lstStyle/>
                    <a:p>
                      <a:pPr marL="457200" marR="0" lvl="1" indent="-4572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12.2.1  </a:t>
                      </a:r>
                      <a:r>
                        <a:rPr lang="hu-HU" sz="14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Natura</a:t>
                      </a: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2000 erdő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4,43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14,86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19,28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6376">
                <a:tc>
                  <a:txBody>
                    <a:bodyPr/>
                    <a:lstStyle/>
                    <a:p>
                      <a:pPr marL="457200" lvl="1" indent="-457200" algn="l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15.1.1 Erdő</a:t>
                      </a:r>
                      <a:r>
                        <a:rPr lang="hu-HU" sz="14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-környezetvédelem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4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84862">
                <a:tc>
                  <a:txBody>
                    <a:bodyPr/>
                    <a:lstStyle/>
                    <a:p>
                      <a:pPr marL="457200" marR="0" lvl="1" indent="-4572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Erdészeti kifizetések összesen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473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	</a:t>
            </a:r>
            <a:r>
              <a:rPr lang="hu-HU" sz="2800" b="1" dirty="0">
                <a:solidFill>
                  <a:schemeClr val="bg1"/>
                </a:solidFill>
              </a:rPr>
              <a:t>Tervezett forrásátcsoportosítások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hu-HU" sz="1800" dirty="0"/>
              <a:t>8.3.1 Erdészeti potenciál-megelőzés  </a:t>
            </a:r>
            <a:r>
              <a:rPr lang="hu-HU" sz="1800" b="1" dirty="0"/>
              <a:t>3,1Mrd Ft</a:t>
            </a:r>
            <a:r>
              <a:rPr lang="hu-HU" sz="1800" dirty="0"/>
              <a:t>   </a:t>
            </a:r>
            <a:r>
              <a:rPr lang="hu-HU" sz="1800" b="1" dirty="0"/>
              <a:t>--&gt; </a:t>
            </a:r>
            <a:r>
              <a:rPr lang="hu-HU" sz="1800" dirty="0"/>
              <a:t> 8.5.1 Erdőszerkezet átalakítás</a:t>
            </a:r>
          </a:p>
          <a:p>
            <a:pPr algn="just">
              <a:lnSpc>
                <a:spcPct val="150000"/>
              </a:lnSpc>
            </a:pPr>
            <a:r>
              <a:rPr lang="hu-HU" sz="1800" dirty="0"/>
              <a:t> 8.3.1 Erdészeti potenciál-megelőzés  </a:t>
            </a:r>
            <a:r>
              <a:rPr lang="hu-HU" sz="1800" b="1" dirty="0"/>
              <a:t>2,</a:t>
            </a:r>
            <a:r>
              <a:rPr lang="hu-HU" sz="1800" b="1" dirty="0" err="1"/>
              <a:t>2</a:t>
            </a:r>
            <a:r>
              <a:rPr lang="hu-HU" sz="1800" b="1" dirty="0"/>
              <a:t> Mrd Ft  --&gt;  </a:t>
            </a:r>
            <a:r>
              <a:rPr lang="hu-HU" sz="1800" dirty="0"/>
              <a:t>8.6.1 Erdőgép</a:t>
            </a:r>
          </a:p>
          <a:p>
            <a:pPr algn="just">
              <a:lnSpc>
                <a:spcPct val="150000"/>
              </a:lnSpc>
            </a:pPr>
            <a:r>
              <a:rPr lang="hu-HU" sz="1800" dirty="0"/>
              <a:t> 8.3.1 Erdészeti potenciál-megelőzés   </a:t>
            </a:r>
            <a:r>
              <a:rPr lang="hu-HU" sz="1800" b="1" dirty="0"/>
              <a:t>0,2Mrd Ft --&gt; </a:t>
            </a:r>
            <a:r>
              <a:rPr lang="hu-HU" sz="1800" dirty="0"/>
              <a:t> 12.2.1  </a:t>
            </a:r>
            <a:r>
              <a:rPr lang="hu-HU" sz="1800" dirty="0" err="1"/>
              <a:t>Natura</a:t>
            </a:r>
            <a:r>
              <a:rPr lang="hu-HU" sz="1800" dirty="0"/>
              <a:t> 2000 erdő</a:t>
            </a:r>
          </a:p>
          <a:p>
            <a:pPr algn="just">
              <a:lnSpc>
                <a:spcPct val="150000"/>
              </a:lnSpc>
            </a:pPr>
            <a:r>
              <a:rPr lang="hu-HU" sz="1800" dirty="0"/>
              <a:t>8.4.1 Erdészeti potenciál-helyreállítás </a:t>
            </a:r>
            <a:r>
              <a:rPr lang="hu-HU" sz="1800" b="1" dirty="0"/>
              <a:t>3,5 Mrd Ft --&gt;  </a:t>
            </a:r>
            <a:r>
              <a:rPr lang="hu-HU" sz="1800" dirty="0"/>
              <a:t>12.2.1  </a:t>
            </a:r>
            <a:r>
              <a:rPr lang="hu-HU" sz="1800" dirty="0" err="1"/>
              <a:t>Natura</a:t>
            </a:r>
            <a:r>
              <a:rPr lang="hu-HU" sz="1800" dirty="0"/>
              <a:t> 2000 erdő</a:t>
            </a:r>
          </a:p>
          <a:p>
            <a:pPr algn="just">
              <a:lnSpc>
                <a:spcPct val="150000"/>
              </a:lnSpc>
            </a:pPr>
            <a:r>
              <a:rPr lang="hu-HU" sz="1800" dirty="0"/>
              <a:t>15.1.1    Erdő-környezetvédelem         </a:t>
            </a:r>
            <a:r>
              <a:rPr lang="hu-HU" sz="1800" b="1" dirty="0"/>
              <a:t>2,5 Mrd Ft  --&gt;  </a:t>
            </a:r>
            <a:r>
              <a:rPr lang="hu-HU" sz="1800" dirty="0"/>
              <a:t>12.2.1  </a:t>
            </a:r>
            <a:r>
              <a:rPr lang="hu-HU" sz="1800" dirty="0" err="1"/>
              <a:t>Natura</a:t>
            </a:r>
            <a:r>
              <a:rPr lang="hu-HU" sz="1800" dirty="0"/>
              <a:t> 2000 erdő</a:t>
            </a:r>
          </a:p>
          <a:p>
            <a:pPr algn="just">
              <a:lnSpc>
                <a:spcPct val="150000"/>
              </a:lnSpc>
            </a:pPr>
            <a:r>
              <a:rPr lang="hu-HU" sz="1800" dirty="0"/>
              <a:t>15.2.1. Erdészeti </a:t>
            </a:r>
            <a:r>
              <a:rPr lang="hu-HU" sz="1800" dirty="0" err="1"/>
              <a:t>gen</a:t>
            </a:r>
            <a:r>
              <a:rPr lang="hu-HU" sz="1800" dirty="0"/>
              <a:t>. megőrzés           </a:t>
            </a:r>
            <a:r>
              <a:rPr lang="hu-HU" sz="1800" b="1" dirty="0"/>
              <a:t>1,8 Mrd Ft --&gt;  </a:t>
            </a:r>
            <a:r>
              <a:rPr lang="hu-HU" sz="1800" dirty="0"/>
              <a:t>12.2.1  </a:t>
            </a:r>
            <a:r>
              <a:rPr lang="hu-HU" sz="1800" dirty="0" err="1"/>
              <a:t>Natura</a:t>
            </a:r>
            <a:r>
              <a:rPr lang="hu-HU" sz="1800" dirty="0"/>
              <a:t> 2000 erdő</a:t>
            </a:r>
          </a:p>
          <a:p>
            <a:pPr algn="just">
              <a:lnSpc>
                <a:spcPct val="150000"/>
              </a:lnSpc>
            </a:pPr>
            <a:endParaRPr lang="hu-HU" sz="1800" b="1" dirty="0"/>
          </a:p>
          <a:p>
            <a:pPr algn="just">
              <a:lnSpc>
                <a:spcPct val="150000"/>
              </a:lnSpc>
            </a:pPr>
            <a:endParaRPr lang="hu-HU" sz="1800" dirty="0"/>
          </a:p>
          <a:p>
            <a:pPr algn="just">
              <a:lnSpc>
                <a:spcPct val="150000"/>
              </a:lnSpc>
            </a:pPr>
            <a:endParaRPr lang="hu-HU" sz="1800" b="1" dirty="0"/>
          </a:p>
          <a:p>
            <a:pPr algn="just">
              <a:lnSpc>
                <a:spcPct val="150000"/>
              </a:lnSpc>
            </a:pPr>
            <a:endParaRPr lang="hu-HU" sz="1800" b="1" dirty="0"/>
          </a:p>
          <a:p>
            <a:pPr algn="just">
              <a:lnSpc>
                <a:spcPct val="150000"/>
              </a:lnSpc>
            </a:pPr>
            <a:endParaRPr lang="hu-HU" sz="1800" dirty="0"/>
          </a:p>
          <a:p>
            <a:pPr algn="just"/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22043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634082"/>
          </a:xfrm>
        </p:spPr>
        <p:txBody>
          <a:bodyPr>
            <a:normAutofit/>
          </a:bodyPr>
          <a:lstStyle/>
          <a:p>
            <a:r>
              <a:rPr lang="hu-HU" sz="2800" b="1" dirty="0">
                <a:solidFill>
                  <a:schemeClr val="bg1"/>
                </a:solidFill>
              </a:rPr>
              <a:t>Tervezett forrásátcsoportosítások</a:t>
            </a:r>
            <a:endParaRPr lang="hu-HU" sz="2800" dirty="0"/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9158514"/>
              </p:ext>
            </p:extLst>
          </p:nvPr>
        </p:nvGraphicFramePr>
        <p:xfrm>
          <a:off x="395536" y="1340769"/>
          <a:ext cx="8352928" cy="4331418"/>
        </p:xfrm>
        <a:graphic>
          <a:graphicData uri="http://schemas.openxmlformats.org/drawingml/2006/table">
            <a:tbl>
              <a:tblPr/>
              <a:tblGrid>
                <a:gridCol w="4098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2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0202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Megnevezés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VP 5.2 Forrás tábla alapján</a:t>
                      </a:r>
                      <a:b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(hatályos VP </a:t>
                      </a:r>
                      <a:r>
                        <a:rPr lang="hu-H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pü.-i</a:t>
                      </a:r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tábla) </a:t>
                      </a:r>
                      <a:b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Mrd Ft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VP Forrás programmódosítás után </a:t>
                      </a:r>
                      <a:b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Mrd Ft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783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8.1.1 Erdősítés*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39,75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39,83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783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8.2.1  Agrár-erdészeti </a:t>
                      </a:r>
                      <a:r>
                        <a:rPr lang="hu-H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rendsz</a:t>
                      </a:r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*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1,81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1,81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783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8.3.1 Erdészeti potenciál-megelőzés*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5,91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0,41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783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8.4.1 Erdészeti potenciál-helyreállítás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6,46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2,97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783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8.5.1 Erdőszerkezet átalakítás*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5,25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7,95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783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8.5.2 Erdő-közjólét*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1,65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1,66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783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8.6.1 Erdőgép*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4,12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6,33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783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8.6.2 Fiatal erdők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2,78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2,79    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323528" y="5661248"/>
            <a:ext cx="57338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500" dirty="0"/>
              <a:t>* EIP forrásához hozzájáruló erdős intézkedések</a:t>
            </a:r>
          </a:p>
        </p:txBody>
      </p:sp>
    </p:spTree>
    <p:extLst>
      <p:ext uri="{BB962C8B-B14F-4D97-AF65-F5344CB8AC3E}">
        <p14:creationId xmlns:p14="http://schemas.microsoft.com/office/powerpoint/2010/main" val="1893130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4891</TotalTime>
  <Words>960</Words>
  <Application>Microsoft Office PowerPoint</Application>
  <PresentationFormat>Diavetítés a képernyőre (4:3 oldalarány)</PresentationFormat>
  <Paragraphs>306</Paragraphs>
  <Slides>18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Office-téma</vt:lpstr>
      <vt:lpstr>PowerPoint-bemutató</vt:lpstr>
      <vt:lpstr>PowerPoint-bemutató</vt:lpstr>
      <vt:lpstr>PowerPoint-bemutató</vt:lpstr>
      <vt:lpstr>Beadott támogatási kérelmek (2019.05.24.)</vt:lpstr>
      <vt:lpstr>Az erdészeti források alakulása</vt:lpstr>
      <vt:lpstr>Az erdészeti források alakulása</vt:lpstr>
      <vt:lpstr>Az erdészeti kifizetések alakulása</vt:lpstr>
      <vt:lpstr> Tervezett forrásátcsoportosítások </vt:lpstr>
      <vt:lpstr>Tervezett forrásátcsoportosítások</vt:lpstr>
      <vt:lpstr>Tervezett forrásátcsoportosítások</vt:lpstr>
      <vt:lpstr>Meghosszabbított erdészeti felhívások</vt:lpstr>
      <vt:lpstr>Erdőtelepítés - Fásítás</vt:lpstr>
      <vt:lpstr>PowerPoint-bemutató</vt:lpstr>
      <vt:lpstr>Az új „zöld struktúra” a Bizottság tervei szerint</vt:lpstr>
      <vt:lpstr>A vidékfejlesztés tervezett célkitűzései</vt:lpstr>
      <vt:lpstr>Magyar érdekek a vidékfejlesztésben</vt:lpstr>
      <vt:lpstr>A KAP reform további menetrendje</vt:lpstr>
      <vt:lpstr>PowerPoint-bemutató</vt:lpstr>
    </vt:vector>
  </TitlesOfParts>
  <Company>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Tancsik Ildikó</dc:creator>
  <cp:lastModifiedBy>Visual_Lenovo</cp:lastModifiedBy>
  <cp:revision>374</cp:revision>
  <cp:lastPrinted>2018-06-11T07:26:37Z</cp:lastPrinted>
  <dcterms:created xsi:type="dcterms:W3CDTF">2017-05-30T09:48:11Z</dcterms:created>
  <dcterms:modified xsi:type="dcterms:W3CDTF">2019-05-24T11:30:17Z</dcterms:modified>
</cp:coreProperties>
</file>